
<file path=[Content_Types].xml><?xml version="1.0" encoding="utf-8"?>
<Types xmlns="http://schemas.openxmlformats.org/package/2006/content-types">
  <Default Extension="xml" ContentType="application/xml"/>
  <Default Extension="(null)" ContentType="image/x-emf"/>
  <Default Extension="jpg" ContentType="image/jpeg"/>
  <Default Extension="tiff" ContentType="image/tiff"/>
  <Default Extension="emf" ContentType="image/x-emf"/>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29" r:id="rId1"/>
  </p:sldMasterIdLst>
  <p:notesMasterIdLst>
    <p:notesMasterId r:id="rId202"/>
  </p:notesMasterIdLst>
  <p:sldIdLst>
    <p:sldId id="256" r:id="rId2"/>
    <p:sldId id="306" r:id="rId3"/>
    <p:sldId id="307" r:id="rId4"/>
    <p:sldId id="367" r:id="rId5"/>
    <p:sldId id="364" r:id="rId6"/>
    <p:sldId id="379" r:id="rId7"/>
    <p:sldId id="377" r:id="rId8"/>
    <p:sldId id="378" r:id="rId9"/>
    <p:sldId id="380" r:id="rId10"/>
    <p:sldId id="381" r:id="rId11"/>
    <p:sldId id="366" r:id="rId12"/>
    <p:sldId id="365" r:id="rId13"/>
    <p:sldId id="369" r:id="rId14"/>
    <p:sldId id="368" r:id="rId15"/>
    <p:sldId id="372" r:id="rId16"/>
    <p:sldId id="373" r:id="rId17"/>
    <p:sldId id="374" r:id="rId18"/>
    <p:sldId id="371" r:id="rId19"/>
    <p:sldId id="375" r:id="rId20"/>
    <p:sldId id="257" r:id="rId21"/>
    <p:sldId id="308" r:id="rId22"/>
    <p:sldId id="309" r:id="rId23"/>
    <p:sldId id="303" r:id="rId24"/>
    <p:sldId id="258" r:id="rId25"/>
    <p:sldId id="310" r:id="rId26"/>
    <p:sldId id="261" r:id="rId27"/>
    <p:sldId id="311" r:id="rId28"/>
    <p:sldId id="304" r:id="rId29"/>
    <p:sldId id="259" r:id="rId30"/>
    <p:sldId id="263" r:id="rId31"/>
    <p:sldId id="264" r:id="rId32"/>
    <p:sldId id="260" r:id="rId33"/>
    <p:sldId id="266" r:id="rId34"/>
    <p:sldId id="265" r:id="rId35"/>
    <p:sldId id="268" r:id="rId36"/>
    <p:sldId id="269" r:id="rId37"/>
    <p:sldId id="270" r:id="rId38"/>
    <p:sldId id="276" r:id="rId39"/>
    <p:sldId id="284" r:id="rId40"/>
    <p:sldId id="285" r:id="rId41"/>
    <p:sldId id="345" r:id="rId42"/>
    <p:sldId id="344" r:id="rId43"/>
    <p:sldId id="278" r:id="rId44"/>
    <p:sldId id="277" r:id="rId45"/>
    <p:sldId id="279" r:id="rId46"/>
    <p:sldId id="280" r:id="rId47"/>
    <p:sldId id="281" r:id="rId48"/>
    <p:sldId id="282" r:id="rId49"/>
    <p:sldId id="312" r:id="rId50"/>
    <p:sldId id="313" r:id="rId51"/>
    <p:sldId id="348" r:id="rId52"/>
    <p:sldId id="314" r:id="rId53"/>
    <p:sldId id="283" r:id="rId54"/>
    <p:sldId id="349" r:id="rId55"/>
    <p:sldId id="315" r:id="rId56"/>
    <p:sldId id="300" r:id="rId57"/>
    <p:sldId id="299" r:id="rId58"/>
    <p:sldId id="301" r:id="rId59"/>
    <p:sldId id="302" r:id="rId60"/>
    <p:sldId id="343" r:id="rId61"/>
    <p:sldId id="287" r:id="rId62"/>
    <p:sldId id="271" r:id="rId63"/>
    <p:sldId id="289" r:id="rId64"/>
    <p:sldId id="290" r:id="rId65"/>
    <p:sldId id="291" r:id="rId66"/>
    <p:sldId id="292" r:id="rId67"/>
    <p:sldId id="293" r:id="rId68"/>
    <p:sldId id="272" r:id="rId69"/>
    <p:sldId id="342" r:id="rId70"/>
    <p:sldId id="274" r:id="rId71"/>
    <p:sldId id="350" r:id="rId72"/>
    <p:sldId id="316" r:id="rId73"/>
    <p:sldId id="318" r:id="rId74"/>
    <p:sldId id="446" r:id="rId75"/>
    <p:sldId id="432" r:id="rId76"/>
    <p:sldId id="324" r:id="rId77"/>
    <p:sldId id="317" r:id="rId78"/>
    <p:sldId id="329" r:id="rId79"/>
    <p:sldId id="331" r:id="rId80"/>
    <p:sldId id="351" r:id="rId81"/>
    <p:sldId id="352" r:id="rId82"/>
    <p:sldId id="335" r:id="rId83"/>
    <p:sldId id="353" r:id="rId84"/>
    <p:sldId id="354" r:id="rId85"/>
    <p:sldId id="447" r:id="rId86"/>
    <p:sldId id="433" r:id="rId87"/>
    <p:sldId id="434" r:id="rId88"/>
    <p:sldId id="435" r:id="rId89"/>
    <p:sldId id="436" r:id="rId90"/>
    <p:sldId id="437" r:id="rId91"/>
    <p:sldId id="438" r:id="rId92"/>
    <p:sldId id="439" r:id="rId93"/>
    <p:sldId id="440" r:id="rId94"/>
    <p:sldId id="441" r:id="rId95"/>
    <p:sldId id="442" r:id="rId96"/>
    <p:sldId id="402" r:id="rId97"/>
    <p:sldId id="403" r:id="rId98"/>
    <p:sldId id="448" r:id="rId99"/>
    <p:sldId id="404" r:id="rId100"/>
    <p:sldId id="405" r:id="rId101"/>
    <p:sldId id="406" r:id="rId102"/>
    <p:sldId id="407" r:id="rId103"/>
    <p:sldId id="408" r:id="rId104"/>
    <p:sldId id="409" r:id="rId105"/>
    <p:sldId id="410" r:id="rId106"/>
    <p:sldId id="411" r:id="rId107"/>
    <p:sldId id="412" r:id="rId108"/>
    <p:sldId id="413" r:id="rId109"/>
    <p:sldId id="414" r:id="rId110"/>
    <p:sldId id="415" r:id="rId111"/>
    <p:sldId id="416" r:id="rId112"/>
    <p:sldId id="417" r:id="rId113"/>
    <p:sldId id="418" r:id="rId114"/>
    <p:sldId id="419" r:id="rId115"/>
    <p:sldId id="420" r:id="rId116"/>
    <p:sldId id="421" r:id="rId117"/>
    <p:sldId id="422" r:id="rId118"/>
    <p:sldId id="423" r:id="rId119"/>
    <p:sldId id="424" r:id="rId120"/>
    <p:sldId id="425" r:id="rId121"/>
    <p:sldId id="426" r:id="rId122"/>
    <p:sldId id="427" r:id="rId123"/>
    <p:sldId id="428" r:id="rId124"/>
    <p:sldId id="429" r:id="rId125"/>
    <p:sldId id="430" r:id="rId126"/>
    <p:sldId id="431" r:id="rId127"/>
    <p:sldId id="356" r:id="rId128"/>
    <p:sldId id="357" r:id="rId129"/>
    <p:sldId id="358" r:id="rId130"/>
    <p:sldId id="359" r:id="rId131"/>
    <p:sldId id="360" r:id="rId132"/>
    <p:sldId id="361" r:id="rId133"/>
    <p:sldId id="339"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49" r:id="rId155"/>
    <p:sldId id="450" r:id="rId156"/>
    <p:sldId id="451" r:id="rId157"/>
    <p:sldId id="452" r:id="rId158"/>
    <p:sldId id="453" r:id="rId159"/>
    <p:sldId id="454" r:id="rId160"/>
    <p:sldId id="455" r:id="rId161"/>
    <p:sldId id="456" r:id="rId162"/>
    <p:sldId id="457" r:id="rId163"/>
    <p:sldId id="458" r:id="rId164"/>
    <p:sldId id="459" r:id="rId165"/>
    <p:sldId id="460" r:id="rId166"/>
    <p:sldId id="461" r:id="rId167"/>
    <p:sldId id="462" r:id="rId168"/>
    <p:sldId id="463" r:id="rId169"/>
    <p:sldId id="464" r:id="rId170"/>
    <p:sldId id="465" r:id="rId171"/>
    <p:sldId id="466" r:id="rId172"/>
    <p:sldId id="467" r:id="rId173"/>
    <p:sldId id="468" r:id="rId174"/>
    <p:sldId id="469" r:id="rId175"/>
    <p:sldId id="470" r:id="rId176"/>
    <p:sldId id="471" r:id="rId177"/>
    <p:sldId id="472" r:id="rId178"/>
    <p:sldId id="473" r:id="rId179"/>
    <p:sldId id="474" r:id="rId180"/>
    <p:sldId id="475" r:id="rId181"/>
    <p:sldId id="476" r:id="rId182"/>
    <p:sldId id="477" r:id="rId183"/>
    <p:sldId id="478" r:id="rId184"/>
    <p:sldId id="479" r:id="rId185"/>
    <p:sldId id="480" r:id="rId186"/>
    <p:sldId id="481" r:id="rId187"/>
    <p:sldId id="482" r:id="rId188"/>
    <p:sldId id="483" r:id="rId189"/>
    <p:sldId id="484" r:id="rId190"/>
    <p:sldId id="485" r:id="rId191"/>
    <p:sldId id="486" r:id="rId192"/>
    <p:sldId id="487" r:id="rId193"/>
    <p:sldId id="488" r:id="rId194"/>
    <p:sldId id="489" r:id="rId195"/>
    <p:sldId id="490" r:id="rId196"/>
    <p:sldId id="491" r:id="rId197"/>
    <p:sldId id="492" r:id="rId198"/>
    <p:sldId id="493" r:id="rId199"/>
    <p:sldId id="494" r:id="rId200"/>
    <p:sldId id="495" r:id="rId2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94804"/>
  </p:normalViewPr>
  <p:slideViewPr>
    <p:cSldViewPr snapToGrid="0" snapToObjects="1">
      <p:cViewPr>
        <p:scale>
          <a:sx n="89" d="100"/>
          <a:sy n="89" d="100"/>
        </p:scale>
        <p:origin x="232" y="496"/>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notesMaster" Target="notesMasters/notesMaster1.xml"/><Relationship Id="rId203"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viewProps" Target="viewProps.xml"/><Relationship Id="rId205" Type="http://schemas.openxmlformats.org/officeDocument/2006/relationships/theme" Target="theme/theme1.xml"/><Relationship Id="rId206"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7/22/18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875060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43</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45</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55</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56</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57</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58</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1293021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67</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would be a ``numerical’’ approach? (DLS)</a:t>
            </a:r>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is the</a:t>
            </a:r>
            <a:r>
              <a:rPr lang="en-US" baseline="0" dirty="0"/>
              <a:t> analytical approach?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676515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409251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340669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79</a:t>
            </a:fld>
            <a:endParaRPr lang="en-US"/>
          </a:p>
        </p:txBody>
      </p:sp>
    </p:spTree>
    <p:extLst>
      <p:ext uri="{BB962C8B-B14F-4D97-AF65-F5344CB8AC3E}">
        <p14:creationId xmlns:p14="http://schemas.microsoft.com/office/powerpoint/2010/main" val="679684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87</a:t>
            </a:fld>
            <a:endParaRPr lang="en-US"/>
          </a:p>
        </p:txBody>
      </p:sp>
    </p:spTree>
    <p:extLst>
      <p:ext uri="{BB962C8B-B14F-4D97-AF65-F5344CB8AC3E}">
        <p14:creationId xmlns:p14="http://schemas.microsoft.com/office/powerpoint/2010/main" val="21226910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88</a:t>
            </a:fld>
            <a:endParaRPr lang="en-US"/>
          </a:p>
        </p:txBody>
      </p:sp>
    </p:spTree>
    <p:extLst>
      <p:ext uri="{BB962C8B-B14F-4D97-AF65-F5344CB8AC3E}">
        <p14:creationId xmlns:p14="http://schemas.microsoft.com/office/powerpoint/2010/main" val="610787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89</a:t>
            </a:fld>
            <a:endParaRPr lang="en-US"/>
          </a:p>
        </p:txBody>
      </p:sp>
    </p:spTree>
    <p:extLst>
      <p:ext uri="{BB962C8B-B14F-4D97-AF65-F5344CB8AC3E}">
        <p14:creationId xmlns:p14="http://schemas.microsoft.com/office/powerpoint/2010/main" val="1797831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90</a:t>
            </a:fld>
            <a:endParaRPr lang="en-US"/>
          </a:p>
        </p:txBody>
      </p:sp>
    </p:spTree>
    <p:extLst>
      <p:ext uri="{BB962C8B-B14F-4D97-AF65-F5344CB8AC3E}">
        <p14:creationId xmlns:p14="http://schemas.microsoft.com/office/powerpoint/2010/main" val="1179322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93</a:t>
            </a:fld>
            <a:endParaRPr lang="en-US"/>
          </a:p>
        </p:txBody>
      </p:sp>
    </p:spTree>
    <p:extLst>
      <p:ext uri="{BB962C8B-B14F-4D97-AF65-F5344CB8AC3E}">
        <p14:creationId xmlns:p14="http://schemas.microsoft.com/office/powerpoint/2010/main" val="1941262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Aleatoric</a:t>
            </a:r>
            <a:r>
              <a:rPr lang="en-US" dirty="0"/>
              <a:t> error? (DLS)</a:t>
            </a:r>
          </a:p>
        </p:txBody>
      </p:sp>
      <p:sp>
        <p:nvSpPr>
          <p:cNvPr id="4" name="Slide Number Placeholder 3"/>
          <p:cNvSpPr>
            <a:spLocks noGrp="1"/>
          </p:cNvSpPr>
          <p:nvPr>
            <p:ph type="sldNum" sz="quarter" idx="10"/>
          </p:nvPr>
        </p:nvSpPr>
        <p:spPr/>
        <p:txBody>
          <a:bodyPr/>
          <a:lstStyle/>
          <a:p>
            <a:fld id="{1D887189-9274-814D-9CD5-CBA9E19E06C7}" type="slidenum">
              <a:rPr lang="en-US" smtClean="0"/>
              <a:t>94</a:t>
            </a:fld>
            <a:endParaRPr lang="en-US"/>
          </a:p>
        </p:txBody>
      </p:sp>
    </p:spTree>
    <p:extLst>
      <p:ext uri="{BB962C8B-B14F-4D97-AF65-F5344CB8AC3E}">
        <p14:creationId xmlns:p14="http://schemas.microsoft.com/office/powerpoint/2010/main" val="1401792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95</a:t>
            </a:fld>
            <a:endParaRPr lang="en-US"/>
          </a:p>
        </p:txBody>
      </p:sp>
    </p:spTree>
    <p:extLst>
      <p:ext uri="{BB962C8B-B14F-4D97-AF65-F5344CB8AC3E}">
        <p14:creationId xmlns:p14="http://schemas.microsoft.com/office/powerpoint/2010/main" val="1364411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96</a:t>
            </a:fld>
            <a:endParaRPr lang="en-US"/>
          </a:p>
        </p:txBody>
      </p:sp>
    </p:spTree>
    <p:extLst>
      <p:ext uri="{BB962C8B-B14F-4D97-AF65-F5344CB8AC3E}">
        <p14:creationId xmlns:p14="http://schemas.microsoft.com/office/powerpoint/2010/main" val="1963873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97</a:t>
            </a:fld>
            <a:endParaRPr lang="en-US"/>
          </a:p>
        </p:txBody>
      </p:sp>
    </p:spTree>
    <p:extLst>
      <p:ext uri="{BB962C8B-B14F-4D97-AF65-F5344CB8AC3E}">
        <p14:creationId xmlns:p14="http://schemas.microsoft.com/office/powerpoint/2010/main" val="36806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show </a:t>
            </a:r>
            <a:r>
              <a:rPr lang="en-US" smtClean="0"/>
              <a:t>how sub-sampling</a:t>
            </a:r>
            <a:r>
              <a:rPr lang="en-US" baseline="0" smtClean="0"/>
              <a:t> works ?</a:t>
            </a:r>
          </a:p>
          <a:p>
            <a:endParaRPr lang="en-US"/>
          </a:p>
        </p:txBody>
      </p:sp>
      <p:sp>
        <p:nvSpPr>
          <p:cNvPr id="4" name="Slide Number Placeholder 3"/>
          <p:cNvSpPr>
            <a:spLocks noGrp="1"/>
          </p:cNvSpPr>
          <p:nvPr>
            <p:ph type="sldNum" sz="quarter" idx="10"/>
          </p:nvPr>
        </p:nvSpPr>
        <p:spPr/>
        <p:txBody>
          <a:bodyPr/>
          <a:lstStyle/>
          <a:p>
            <a:fld id="{1512A77D-B1C3-7C44-941B-3A8BDB817C3B}" type="slidenum">
              <a:rPr lang="en-US" smtClean="0"/>
              <a:t>98</a:t>
            </a:fld>
            <a:endParaRPr lang="en-US"/>
          </a:p>
        </p:txBody>
      </p:sp>
    </p:spTree>
    <p:extLst>
      <p:ext uri="{BB962C8B-B14F-4D97-AF65-F5344CB8AC3E}">
        <p14:creationId xmlns:p14="http://schemas.microsoft.com/office/powerpoint/2010/main" val="1131785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101</a:t>
            </a:fld>
            <a:endParaRPr lang="en-US"/>
          </a:p>
        </p:txBody>
      </p:sp>
    </p:spTree>
    <p:extLst>
      <p:ext uri="{BB962C8B-B14F-4D97-AF65-F5344CB8AC3E}">
        <p14:creationId xmlns:p14="http://schemas.microsoft.com/office/powerpoint/2010/main" val="572659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102</a:t>
            </a:fld>
            <a:endParaRPr lang="en-US"/>
          </a:p>
        </p:txBody>
      </p:sp>
    </p:spTree>
    <p:extLst>
      <p:ext uri="{BB962C8B-B14F-4D97-AF65-F5344CB8AC3E}">
        <p14:creationId xmlns:p14="http://schemas.microsoft.com/office/powerpoint/2010/main" val="1818242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103</a:t>
            </a:fld>
            <a:endParaRPr lang="en-US"/>
          </a:p>
        </p:txBody>
      </p:sp>
    </p:spTree>
    <p:extLst>
      <p:ext uri="{BB962C8B-B14F-4D97-AF65-F5344CB8AC3E}">
        <p14:creationId xmlns:p14="http://schemas.microsoft.com/office/powerpoint/2010/main" val="1641754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110</a:t>
            </a:fld>
            <a:endParaRPr lang="en-US"/>
          </a:p>
        </p:txBody>
      </p:sp>
    </p:spTree>
    <p:extLst>
      <p:ext uri="{BB962C8B-B14F-4D97-AF65-F5344CB8AC3E}">
        <p14:creationId xmlns:p14="http://schemas.microsoft.com/office/powerpoint/2010/main" val="1214589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116</a:t>
            </a:fld>
            <a:endParaRPr lang="en-US"/>
          </a:p>
        </p:txBody>
      </p:sp>
    </p:spTree>
    <p:extLst>
      <p:ext uri="{BB962C8B-B14F-4D97-AF65-F5344CB8AC3E}">
        <p14:creationId xmlns:p14="http://schemas.microsoft.com/office/powerpoint/2010/main" val="984879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117</a:t>
            </a:fld>
            <a:endParaRPr lang="en-US"/>
          </a:p>
        </p:txBody>
      </p:sp>
    </p:spTree>
    <p:extLst>
      <p:ext uri="{BB962C8B-B14F-4D97-AF65-F5344CB8AC3E}">
        <p14:creationId xmlns:p14="http://schemas.microsoft.com/office/powerpoint/2010/main" val="51118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120</a:t>
            </a:fld>
            <a:endParaRPr lang="en-US"/>
          </a:p>
        </p:txBody>
      </p:sp>
    </p:spTree>
    <p:extLst>
      <p:ext uri="{BB962C8B-B14F-4D97-AF65-F5344CB8AC3E}">
        <p14:creationId xmlns:p14="http://schemas.microsoft.com/office/powerpoint/2010/main" val="1437568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121</a:t>
            </a:fld>
            <a:endParaRPr lang="en-US"/>
          </a:p>
        </p:txBody>
      </p:sp>
    </p:spTree>
    <p:extLst>
      <p:ext uri="{BB962C8B-B14F-4D97-AF65-F5344CB8AC3E}">
        <p14:creationId xmlns:p14="http://schemas.microsoft.com/office/powerpoint/2010/main" val="15665347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123</a:t>
            </a:fld>
            <a:endParaRPr lang="en-US"/>
          </a:p>
        </p:txBody>
      </p:sp>
    </p:spTree>
    <p:extLst>
      <p:ext uri="{BB962C8B-B14F-4D97-AF65-F5344CB8AC3E}">
        <p14:creationId xmlns:p14="http://schemas.microsoft.com/office/powerpoint/2010/main" val="748575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124</a:t>
            </a:fld>
            <a:endParaRPr lang="en-US"/>
          </a:p>
        </p:txBody>
      </p:sp>
    </p:spTree>
    <p:extLst>
      <p:ext uri="{BB962C8B-B14F-4D97-AF65-F5344CB8AC3E}">
        <p14:creationId xmlns:p14="http://schemas.microsoft.com/office/powerpoint/2010/main" val="6222138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125</a:t>
            </a:fld>
            <a:endParaRPr lang="en-US"/>
          </a:p>
        </p:txBody>
      </p:sp>
    </p:spTree>
    <p:extLst>
      <p:ext uri="{BB962C8B-B14F-4D97-AF65-F5344CB8AC3E}">
        <p14:creationId xmlns:p14="http://schemas.microsoft.com/office/powerpoint/2010/main" val="570513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134</a:t>
            </a:fld>
            <a:endParaRPr lang="en-US"/>
          </a:p>
        </p:txBody>
      </p:sp>
    </p:spTree>
    <p:extLst>
      <p:ext uri="{BB962C8B-B14F-4D97-AF65-F5344CB8AC3E}">
        <p14:creationId xmlns:p14="http://schemas.microsoft.com/office/powerpoint/2010/main" val="8160097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135</a:t>
            </a:fld>
            <a:endParaRPr lang="en-US"/>
          </a:p>
        </p:txBody>
      </p:sp>
    </p:spTree>
    <p:extLst>
      <p:ext uri="{BB962C8B-B14F-4D97-AF65-F5344CB8AC3E}">
        <p14:creationId xmlns:p14="http://schemas.microsoft.com/office/powerpoint/2010/main" val="647071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136</a:t>
            </a:fld>
            <a:endParaRPr lang="en-US"/>
          </a:p>
        </p:txBody>
      </p:sp>
    </p:spTree>
    <p:extLst>
      <p:ext uri="{BB962C8B-B14F-4D97-AF65-F5344CB8AC3E}">
        <p14:creationId xmlns:p14="http://schemas.microsoft.com/office/powerpoint/2010/main" val="7097961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137</a:t>
            </a:fld>
            <a:endParaRPr lang="en-US"/>
          </a:p>
        </p:txBody>
      </p:sp>
    </p:spTree>
    <p:extLst>
      <p:ext uri="{BB962C8B-B14F-4D97-AF65-F5344CB8AC3E}">
        <p14:creationId xmlns:p14="http://schemas.microsoft.com/office/powerpoint/2010/main" val="57221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145</a:t>
            </a:fld>
            <a:endParaRPr lang="en-US"/>
          </a:p>
        </p:txBody>
      </p:sp>
    </p:spTree>
    <p:extLst>
      <p:ext uri="{BB962C8B-B14F-4D97-AF65-F5344CB8AC3E}">
        <p14:creationId xmlns:p14="http://schemas.microsoft.com/office/powerpoint/2010/main" val="2027654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167</a:t>
            </a:fld>
            <a:endParaRPr lang="en-US"/>
          </a:p>
        </p:txBody>
      </p:sp>
    </p:spTree>
    <p:extLst>
      <p:ext uri="{BB962C8B-B14F-4D97-AF65-F5344CB8AC3E}">
        <p14:creationId xmlns:p14="http://schemas.microsoft.com/office/powerpoint/2010/main" val="201599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174637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2"/>
          <p:cNvSpPr>
            <a:spLocks noGrp="1"/>
          </p:cNvSpPr>
          <p:nvPr>
            <p:ph type="ftr" sz="quarter" idx="11"/>
          </p:nvPr>
        </p:nvSpPr>
        <p:spPr>
          <a:xfrm>
            <a:off x="4165600" y="6356353"/>
            <a:ext cx="3860800" cy="365125"/>
          </a:xfrm>
        </p:spPr>
        <p:txBody>
          <a:bodyPr/>
          <a:lstStyle/>
          <a:p>
            <a:endParaRPr lang="en-US"/>
          </a:p>
        </p:txBody>
      </p:sp>
      <p:sp>
        <p:nvSpPr>
          <p:cNvPr id="18" name="Footer Placeholder 2"/>
          <p:cNvSpPr txBox="1">
            <a:spLocks/>
          </p:cNvSpPr>
          <p:nvPr/>
        </p:nvSpPr>
        <p:spPr>
          <a:xfrm>
            <a:off x="4170083" y="6347389"/>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LML Colombia 2018</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81B7CCDB-6D39-0547-B7B3-C80E39D6513A}" type="slidenum">
              <a:rPr lang="en-US" smtClean="0"/>
              <a:t>‹#›</a:t>
            </a:fld>
            <a:endParaRPr lang="en-US"/>
          </a:p>
        </p:txBody>
      </p:sp>
      <p:sp>
        <p:nvSpPr>
          <p:cNvPr id="15" name="TextBox 14"/>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9" name="Slide Number Placeholder 4"/>
          <p:cNvSpPr txBox="1">
            <a:spLocks/>
          </p:cNvSpPr>
          <p:nvPr/>
        </p:nvSpPr>
        <p:spPr>
          <a:xfrm>
            <a:off x="8656385" y="636083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a:t>
            </a:fld>
            <a:endParaRPr lang="en-US" dirty="0"/>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81B7CCDB-6D39-0547-B7B3-C80E39D6513A}" type="slidenum">
              <a:rPr lang="en-US" smtClean="0"/>
              <a:t>‹#›</a:t>
            </a:fld>
            <a:endParaRPr lang="en-US"/>
          </a:p>
        </p:txBody>
      </p:sp>
      <p:sp>
        <p:nvSpPr>
          <p:cNvPr id="17" name="TextBox 16"/>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7" name="Footer Placeholder 3"/>
          <p:cNvSpPr>
            <a:spLocks noGrp="1"/>
          </p:cNvSpPr>
          <p:nvPr>
            <p:ph type="ftr" sz="quarter" idx="11"/>
          </p:nvPr>
        </p:nvSpPr>
        <p:spPr>
          <a:xfrm>
            <a:off x="4165600" y="6356353"/>
            <a:ext cx="3860800" cy="365125"/>
          </a:xfrm>
        </p:spPr>
        <p:txBody>
          <a:bodyPr/>
          <a:lstStyle/>
          <a:p>
            <a:endParaRPr lang="en-US"/>
          </a:p>
        </p:txBody>
      </p:sp>
      <p:sp>
        <p:nvSpPr>
          <p:cNvPr id="13"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4" name="TextBox 13"/>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Footer Placeholder 3"/>
          <p:cNvSpPr>
            <a:spLocks noGrp="1"/>
          </p:cNvSpPr>
          <p:nvPr>
            <p:ph type="ftr" sz="quarter" idx="11"/>
          </p:nvPr>
        </p:nvSpPr>
        <p:spPr>
          <a:xfrm>
            <a:off x="4165600" y="6356353"/>
            <a:ext cx="3860800" cy="365125"/>
          </a:xfrm>
        </p:spPr>
        <p:txBody>
          <a:bodyPr/>
          <a:lstStyle/>
          <a:p>
            <a:endParaRPr lang="en-US"/>
          </a:p>
        </p:txBody>
      </p:sp>
      <p:sp>
        <p:nvSpPr>
          <p:cNvPr id="12" name="Slide Number Placeholder 4"/>
          <p:cNvSpPr>
            <a:spLocks noGrp="1"/>
          </p:cNvSpPr>
          <p:nvPr>
            <p:ph type="sldNum" sz="quarter" idx="12"/>
          </p:nvPr>
        </p:nvSpPr>
        <p:spPr>
          <a:xfrm>
            <a:off x="8477091" y="6363663"/>
            <a:ext cx="2844800" cy="365125"/>
          </a:xfrm>
        </p:spPr>
        <p:txBody>
          <a:bodyPr/>
          <a:lstStyle/>
          <a:p>
            <a:fld id="{A13833A1-46C9-FB45-812F-A8AC7B5136EB}" type="slidenum">
              <a:rPr lang="en-US" smtClean="0"/>
              <a:t>‹#›</a:t>
            </a:fld>
            <a:endParaRPr lang="en-US"/>
          </a:p>
        </p:txBody>
      </p:sp>
      <p:sp>
        <p:nvSpPr>
          <p:cNvPr id="14" name="TextBox 13"/>
          <p:cNvSpPr txBox="1"/>
          <p:nvPr/>
        </p:nvSpPr>
        <p:spPr>
          <a:xfrm>
            <a:off x="9758326" y="6427149"/>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Footer Placeholder 3"/>
          <p:cNvSpPr>
            <a:spLocks noGrp="1"/>
          </p:cNvSpPr>
          <p:nvPr>
            <p:ph type="ftr" sz="quarter" idx="11"/>
          </p:nvPr>
        </p:nvSpPr>
        <p:spPr>
          <a:xfrm>
            <a:off x="4165600" y="6356353"/>
            <a:ext cx="3860800" cy="365125"/>
          </a:xfrm>
        </p:spPr>
        <p:txBody>
          <a:bodyPr/>
          <a:lstStyle/>
          <a:p>
            <a:endParaRPr lang="en-US"/>
          </a:p>
        </p:txBody>
      </p:sp>
      <p:sp>
        <p:nvSpPr>
          <p:cNvPr id="17"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8" name="TextBox 1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2">
    <p:spTree>
      <p:nvGrpSpPr>
        <p:cNvPr id="1" name=""/>
        <p:cNvGrpSpPr/>
        <p:nvPr/>
      </p:nvGrpSpPr>
      <p:grpSpPr>
        <a:xfrm>
          <a:off x="0" y="0"/>
          <a:ext cx="0" cy="0"/>
          <a:chOff x="0" y="0"/>
          <a:chExt cx="0" cy="0"/>
        </a:xfrm>
      </p:grpSpPr>
      <p:sp>
        <p:nvSpPr>
          <p:cNvPr id="2" name="Title 1"/>
          <p:cNvSpPr>
            <a:spLocks noGrp="1"/>
          </p:cNvSpPr>
          <p:nvPr>
            <p:ph type="title"/>
          </p:nvPr>
        </p:nvSpPr>
        <p:spPr>
          <a:xfrm>
            <a:off x="609600" y="2686170"/>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21" name="Slide Number Placeholder 4"/>
          <p:cNvSpPr>
            <a:spLocks noGrp="1"/>
          </p:cNvSpPr>
          <p:nvPr>
            <p:ph type="sldNum" sz="quarter" idx="12"/>
          </p:nvPr>
        </p:nvSpPr>
        <p:spPr>
          <a:xfrm>
            <a:off x="8651902" y="6363663"/>
            <a:ext cx="2844800" cy="365125"/>
          </a:xfrm>
        </p:spPr>
        <p:txBody>
          <a:bodyPr/>
          <a:lstStyle/>
          <a:p>
            <a:fld id="{81B7CCDB-6D39-0547-B7B3-C80E39D6513A}" type="slidenum">
              <a:rPr lang="en-US" smtClean="0"/>
              <a:t>‹#›</a:t>
            </a:fld>
            <a:endParaRPr lang="en-US"/>
          </a:p>
        </p:txBody>
      </p:sp>
      <p:sp>
        <p:nvSpPr>
          <p:cNvPr id="22" name="TextBox 21"/>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24"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7" name="Slide Number Placeholder 4"/>
          <p:cNvSpPr>
            <a:spLocks noGrp="1"/>
          </p:cNvSpPr>
          <p:nvPr>
            <p:ph type="sldNum" sz="quarter" idx="12"/>
          </p:nvPr>
        </p:nvSpPr>
        <p:spPr>
          <a:xfrm>
            <a:off x="8651902" y="6363663"/>
            <a:ext cx="2844800" cy="365125"/>
          </a:xfrm>
        </p:spPr>
        <p:txBody>
          <a:bodyPr/>
          <a:lstStyle/>
          <a:p>
            <a:fld id="{A13833A1-46C9-FB45-812F-A8AC7B5136EB}" type="slidenum">
              <a:rPr lang="en-US" smtClean="0"/>
              <a:t>‹#›</a:t>
            </a:fld>
            <a:endParaRPr lang="en-US"/>
          </a:p>
        </p:txBody>
      </p:sp>
      <p:sp>
        <p:nvSpPr>
          <p:cNvPr id="18" name="TextBox 17"/>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73191669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8.xml"/><Relationship Id="rId2" Type="http://schemas.openxmlformats.org/officeDocument/2006/relationships/image" Target="../media/image95.png"/></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22.png"/><Relationship Id="rId5"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tiff"/><Relationship Id="rId4" Type="http://schemas.openxmlformats.org/officeDocument/2006/relationships/image" Target="../media/image106.tiff"/><Relationship Id="rId5" Type="http://schemas.openxmlformats.org/officeDocument/2006/relationships/image" Target="../media/image107.tiff"/><Relationship Id="rId6" Type="http://schemas.openxmlformats.org/officeDocument/2006/relationships/image" Target="../media/image108.tiff"/><Relationship Id="rId7"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107.xml.rels><?xml version="1.0" encoding="UTF-8" standalone="yes"?>
<Relationships xmlns="http://schemas.openxmlformats.org/package/2006/relationships"><Relationship Id="rId3" Type="http://schemas.openxmlformats.org/officeDocument/2006/relationships/image" Target="../media/image105.tiff"/><Relationship Id="rId4" Type="http://schemas.openxmlformats.org/officeDocument/2006/relationships/image" Target="../media/image106.tiff"/><Relationship Id="rId5" Type="http://schemas.openxmlformats.org/officeDocument/2006/relationships/image" Target="../media/image107.tiff"/><Relationship Id="rId6" Type="http://schemas.openxmlformats.org/officeDocument/2006/relationships/image" Target="../media/image108.tiff"/><Relationship Id="rId7"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108.xml.rels><?xml version="1.0" encoding="UTF-8" standalone="yes"?>
<Relationships xmlns="http://schemas.openxmlformats.org/package/2006/relationships"><Relationship Id="rId3" Type="http://schemas.openxmlformats.org/officeDocument/2006/relationships/image" Target="../media/image105.tiff"/><Relationship Id="rId4" Type="http://schemas.openxmlformats.org/officeDocument/2006/relationships/image" Target="../media/image106.tiff"/><Relationship Id="rId5" Type="http://schemas.openxmlformats.org/officeDocument/2006/relationships/image" Target="../media/image107.tiff"/><Relationship Id="rId6" Type="http://schemas.openxmlformats.org/officeDocument/2006/relationships/image" Target="../media/image108.tiff"/><Relationship Id="rId7"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109.xml.rels><?xml version="1.0" encoding="UTF-8" standalone="yes"?>
<Relationships xmlns="http://schemas.openxmlformats.org/package/2006/relationships"><Relationship Id="rId3" Type="http://schemas.openxmlformats.org/officeDocument/2006/relationships/image" Target="../media/image105.tiff"/><Relationship Id="rId4" Type="http://schemas.openxmlformats.org/officeDocument/2006/relationships/image" Target="../media/image106.tiff"/><Relationship Id="rId5" Type="http://schemas.openxmlformats.org/officeDocument/2006/relationships/image" Target="../media/image107.tiff"/><Relationship Id="rId6" Type="http://schemas.openxmlformats.org/officeDocument/2006/relationships/image" Target="../media/image108.tiff"/><Relationship Id="rId7"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0.xml.rels><?xml version="1.0" encoding="UTF-8" standalone="yes"?>
<Relationships xmlns="http://schemas.openxmlformats.org/package/2006/relationships"><Relationship Id="rId3" Type="http://schemas.openxmlformats.org/officeDocument/2006/relationships/image" Target="../media/image105.tiff"/><Relationship Id="rId4" Type="http://schemas.openxmlformats.org/officeDocument/2006/relationships/image" Target="../media/image106.tiff"/><Relationship Id="rId5" Type="http://schemas.openxmlformats.org/officeDocument/2006/relationships/image" Target="../media/image107.tiff"/><Relationship Id="rId6" Type="http://schemas.openxmlformats.org/officeDocument/2006/relationships/image" Target="../media/image108.tiff"/><Relationship Id="rId7"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111.xml.rels><?xml version="1.0" encoding="UTF-8" standalone="yes"?>
<Relationships xmlns="http://schemas.openxmlformats.org/package/2006/relationships"><Relationship Id="rId3" Type="http://schemas.openxmlformats.org/officeDocument/2006/relationships/image" Target="../media/image104.tiff"/><Relationship Id="rId4" Type="http://schemas.openxmlformats.org/officeDocument/2006/relationships/image" Target="../media/image105.tiff"/><Relationship Id="rId5" Type="http://schemas.openxmlformats.org/officeDocument/2006/relationships/image" Target="../media/image106.tiff"/><Relationship Id="rId6" Type="http://schemas.openxmlformats.org/officeDocument/2006/relationships/image" Target="../media/image107.tiff"/><Relationship Id="rId7" Type="http://schemas.openxmlformats.org/officeDocument/2006/relationships/image" Target="../media/image108.tiff"/><Relationship Id="rId8"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tiff"/><Relationship Id="rId4" Type="http://schemas.openxmlformats.org/officeDocument/2006/relationships/image" Target="../media/image106.tiff"/><Relationship Id="rId5" Type="http://schemas.openxmlformats.org/officeDocument/2006/relationships/image" Target="../media/image107.tiff"/><Relationship Id="rId6" Type="http://schemas.openxmlformats.org/officeDocument/2006/relationships/image" Target="../media/image108.tiff"/><Relationship Id="rId7"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113.xml.rels><?xml version="1.0" encoding="UTF-8" standalone="yes"?>
<Relationships xmlns="http://schemas.openxmlformats.org/package/2006/relationships"><Relationship Id="rId3" Type="http://schemas.openxmlformats.org/officeDocument/2006/relationships/image" Target="../media/image105.tiff"/><Relationship Id="rId4" Type="http://schemas.openxmlformats.org/officeDocument/2006/relationships/image" Target="../media/image106.tiff"/><Relationship Id="rId5" Type="http://schemas.openxmlformats.org/officeDocument/2006/relationships/image" Target="../media/image107.tiff"/><Relationship Id="rId6" Type="http://schemas.openxmlformats.org/officeDocument/2006/relationships/image" Target="../media/image108.tiff"/><Relationship Id="rId7"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114.xml.rels><?xml version="1.0" encoding="UTF-8" standalone="yes"?>
<Relationships xmlns="http://schemas.openxmlformats.org/package/2006/relationships"><Relationship Id="rId3" Type="http://schemas.openxmlformats.org/officeDocument/2006/relationships/image" Target="../media/image105.tiff"/><Relationship Id="rId4" Type="http://schemas.openxmlformats.org/officeDocument/2006/relationships/image" Target="../media/image106.tiff"/><Relationship Id="rId5" Type="http://schemas.openxmlformats.org/officeDocument/2006/relationships/image" Target="../media/image107.tiff"/><Relationship Id="rId6" Type="http://schemas.openxmlformats.org/officeDocument/2006/relationships/image" Target="../media/image108.tiff"/><Relationship Id="rId7"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115.xml.rels><?xml version="1.0" encoding="UTF-8" standalone="yes"?>
<Relationships xmlns="http://schemas.openxmlformats.org/package/2006/relationships"><Relationship Id="rId3" Type="http://schemas.openxmlformats.org/officeDocument/2006/relationships/image" Target="../media/image105.tiff"/><Relationship Id="rId4" Type="http://schemas.openxmlformats.org/officeDocument/2006/relationships/image" Target="../media/image106.tiff"/><Relationship Id="rId5" Type="http://schemas.openxmlformats.org/officeDocument/2006/relationships/image" Target="../media/image107.tiff"/><Relationship Id="rId6" Type="http://schemas.openxmlformats.org/officeDocument/2006/relationships/image" Target="../media/image108.tiff"/><Relationship Id="rId7"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116.xml.rels><?xml version="1.0" encoding="UTF-8" standalone="yes"?>
<Relationships xmlns="http://schemas.openxmlformats.org/package/2006/relationships"><Relationship Id="rId3" Type="http://schemas.openxmlformats.org/officeDocument/2006/relationships/image" Target="../media/image105.tiff"/><Relationship Id="rId4" Type="http://schemas.openxmlformats.org/officeDocument/2006/relationships/image" Target="../media/image106.tiff"/><Relationship Id="rId5" Type="http://schemas.openxmlformats.org/officeDocument/2006/relationships/image" Target="../media/image107.tiff"/><Relationship Id="rId6" Type="http://schemas.openxmlformats.org/officeDocument/2006/relationships/image" Target="../media/image108.tiff"/><Relationship Id="rId7"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image" Target="../media/image104.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10.em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1.png"/></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22.xml.rels><?xml version="1.0" encoding="UTF-8" standalone="yes"?>
<Relationships xmlns="http://schemas.openxmlformats.org/package/2006/relationships"><Relationship Id="rId3" Type="http://schemas.openxmlformats.org/officeDocument/2006/relationships/image" Target="../media/image360.png"/><Relationship Id="rId4" Type="http://schemas.openxmlformats.org/officeDocument/2006/relationships/image" Target="../media/image78.png"/><Relationship Id="rId5" Type="http://schemas.openxmlformats.org/officeDocument/2006/relationships/image" Target="../media/image420.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12.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13.png"/></Relationships>
</file>

<file path=ppt/slides/_rels/slide126.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28.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890.png"/><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9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image" Target="../media/image920.png"/></Relationships>
</file>

<file path=ppt/slides/_rels/slide131.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32.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36.xml.rels><?xml version="1.0" encoding="UTF-8" standalone="yes"?>
<Relationships xmlns="http://schemas.openxmlformats.org/package/2006/relationships"><Relationship Id="rId3" Type="http://schemas.openxmlformats.org/officeDocument/2006/relationships/image" Target="../media/image440.png"/><Relationship Id="rId4" Type="http://schemas.openxmlformats.org/officeDocument/2006/relationships/image" Target="../media/image120.emf"/><Relationship Id="rId5" Type="http://schemas.openxmlformats.org/officeDocument/2006/relationships/image" Target="../media/image121.em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37.xml.rels><?xml version="1.0" encoding="UTF-8" standalone="yes"?>
<Relationships xmlns="http://schemas.openxmlformats.org/package/2006/relationships"><Relationship Id="rId3" Type="http://schemas.openxmlformats.org/officeDocument/2006/relationships/image" Target="../media/image480.png"/><Relationship Id="rId4" Type="http://schemas.openxmlformats.org/officeDocument/2006/relationships/image" Target="../media/image122.emf"/><Relationship Id="rId5" Type="http://schemas.openxmlformats.org/officeDocument/2006/relationships/image" Target="../media/image123.emf"/><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38.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5" Type="http://schemas.openxmlformats.org/officeDocument/2006/relationships/image" Target="../media/image126.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emf"/><Relationship Id="rId4" Type="http://schemas.openxmlformats.org/officeDocument/2006/relationships/image" Target="../media/image128.emf"/><Relationship Id="rId1" Type="http://schemas.openxmlformats.org/officeDocument/2006/relationships/slideLayout" Target="../slideLayouts/slideLayout2.xml"/><Relationship Id="rId2" Type="http://schemas.openxmlformats.org/officeDocument/2006/relationships/image" Target="../media/image5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0.png"/><Relationship Id="rId3" Type="http://schemas.openxmlformats.org/officeDocument/2006/relationships/image" Target="../media/image129.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emf"/><Relationship Id="rId3" Type="http://schemas.openxmlformats.org/officeDocument/2006/relationships/image" Target="../media/image131.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emf"/><Relationship Id="rId3" Type="http://schemas.openxmlformats.org/officeDocument/2006/relationships/image" Target="../media/image133.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34.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emf"/><Relationship Id="rId3" Type="http://schemas.openxmlformats.org/officeDocument/2006/relationships/image" Target="../media/image136.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38.emf"/><Relationship Id="rId4" Type="http://schemas.openxmlformats.org/officeDocument/2006/relationships/image" Target="../media/image139.emf"/><Relationship Id="rId1" Type="http://schemas.openxmlformats.org/officeDocument/2006/relationships/slideLayout" Target="../slideLayouts/slideLayout2.xml"/><Relationship Id="rId2" Type="http://schemas.openxmlformats.org/officeDocument/2006/relationships/image" Target="../media/image69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emf"/></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png"/></Relationships>
</file>

<file path=ppt/slides/_rels/slide168.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1.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nul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4.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3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5.emf"/></Relationships>
</file>

<file path=ppt/slides/_rels/slide178.xml.rels><?xml version="1.0" encoding="UTF-8" standalone="yes"?>
<Relationships xmlns="http://schemas.openxmlformats.org/package/2006/relationships"><Relationship Id="rId3" Type="http://schemas.openxmlformats.org/officeDocument/2006/relationships/image" Target="../media/image156.emf"/><Relationship Id="rId4" Type="http://schemas.openxmlformats.org/officeDocument/2006/relationships/image" Target="../media/image157.emf"/><Relationship Id="rId1" Type="http://schemas.openxmlformats.org/officeDocument/2006/relationships/slideLayout" Target="../slideLayouts/slideLayout2.xml"/><Relationship Id="rId2" Type="http://schemas.openxmlformats.org/officeDocument/2006/relationships/image" Target="../media/image182.png"/></Relationships>
</file>

<file path=ppt/slides/_rels/slide179.xml.rels><?xml version="1.0" encoding="UTF-8" standalone="yes"?>
<Relationships xmlns="http://schemas.openxmlformats.org/package/2006/relationships"><Relationship Id="rId3" Type="http://schemas.openxmlformats.org/officeDocument/2006/relationships/image" Target="../media/image158.emf"/><Relationship Id="rId4" Type="http://schemas.openxmlformats.org/officeDocument/2006/relationships/image" Target="../media/image159.tif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nul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0.png"/><Relationship Id="rId3" Type="http://schemas.openxmlformats.org/officeDocument/2006/relationships/image" Target="../media/image160.emf"/></Relationships>
</file>

<file path=ppt/slides/_rels/slide181.xml.rels><?xml version="1.0" encoding="UTF-8" standalone="yes"?>
<Relationships xmlns="http://schemas.openxmlformats.org/package/2006/relationships"><Relationship Id="rId3" Type="http://schemas.openxmlformats.org/officeDocument/2006/relationships/image" Target="../media/image161.emf"/><Relationship Id="rId4" Type="http://schemas.openxmlformats.org/officeDocument/2006/relationships/image" Target="../media/image162.emf"/><Relationship Id="rId1" Type="http://schemas.openxmlformats.org/officeDocument/2006/relationships/slideLayout" Target="../slideLayouts/slideLayout2.xml"/><Relationship Id="rId2" Type="http://schemas.openxmlformats.org/officeDocument/2006/relationships/image" Target="../media/image26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0.png"/><Relationship Id="rId3" Type="http://schemas.openxmlformats.org/officeDocument/2006/relationships/image" Target="../media/image163.emf"/></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1.png"/><Relationship Id="rId3" Type="http://schemas.openxmlformats.org/officeDocument/2006/relationships/image" Target="../media/image164.emf"/></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5.tif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6.tif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7.tiff"/></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8.tiff"/></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1.png"/><Relationship Id="rId3" Type="http://schemas.openxmlformats.org/officeDocument/2006/relationships/image" Target="../media/image170.emf"/></Relationships>
</file>

<file path=ppt/slides/_rels/slide193.xml.rels><?xml version="1.0" encoding="UTF-8" standalone="yes"?>
<Relationships xmlns="http://schemas.openxmlformats.org/package/2006/relationships"><Relationship Id="rId3" Type="http://schemas.openxmlformats.org/officeDocument/2006/relationships/image" Target="../media/image172.emf"/><Relationship Id="rId4" Type="http://schemas.openxmlformats.org/officeDocument/2006/relationships/image" Target="../media/image173.emf"/><Relationship Id="rId1" Type="http://schemas.openxmlformats.org/officeDocument/2006/relationships/slideLayout" Target="../slideLayouts/slideLayout2.xml"/><Relationship Id="rId2" Type="http://schemas.openxmlformats.org/officeDocument/2006/relationships/image" Target="../media/image171.e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4.png"/></Relationships>
</file>

<file path=ppt/slides/_rels/slide195.xml.rels><?xml version="1.0" encoding="UTF-8" standalone="yes"?>
<Relationships xmlns="http://schemas.openxmlformats.org/package/2006/relationships"><Relationship Id="rId3" Type="http://schemas.openxmlformats.org/officeDocument/2006/relationships/image" Target="../media/image176.emf"/><Relationship Id="rId4" Type="http://schemas.openxmlformats.org/officeDocument/2006/relationships/image" Target="../media/image177.emf"/><Relationship Id="rId1" Type="http://schemas.openxmlformats.org/officeDocument/2006/relationships/slideLayout" Target="../slideLayouts/slideLayout2.xml"/><Relationship Id="rId2" Type="http://schemas.openxmlformats.org/officeDocument/2006/relationships/image" Target="../media/image175.e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9.em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01.png"/><Relationship Id="rId5"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10.png"/><Relationship Id="rId5"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34.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40.png"/><Relationship Id="rId8" Type="http://schemas.openxmlformats.org/officeDocument/2006/relationships/image" Target="../media/image15.png"/><Relationship Id="rId9" Type="http://schemas.openxmlformats.org/officeDocument/2006/relationships/image" Target="../media/image162.png"/><Relationship Id="rId10"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1.png"/></Relationships>
</file>

<file path=ppt/slides/_rels/slide36.xml.rels><?xml version="1.0" encoding="UTF-8" standalone="yes"?>
<Relationships xmlns="http://schemas.openxmlformats.org/package/2006/relationships"><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60.png"/><Relationship Id="rId7" Type="http://schemas.openxmlformats.org/officeDocument/2006/relationships/image" Target="../media/image19.png"/><Relationship Id="rId8" Type="http://schemas.openxmlformats.org/officeDocument/2006/relationships/image" Target="../media/image150.png"/><Relationship Id="rId9" Type="http://schemas.openxmlformats.org/officeDocument/2006/relationships/image" Target="../media/image180.png"/><Relationship Id="rId10"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1.emf"/></Relationships>
</file>

<file path=ppt/slides/_rels/slide62.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7.emf"/><Relationship Id="rId5"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0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1.emf"/><Relationship Id="rId5" Type="http://schemas.openxmlformats.org/officeDocument/2006/relationships/image" Target="../media/image52.emf"/><Relationship Id="rId6" Type="http://schemas.openxmlformats.org/officeDocument/2006/relationships/image" Target="../media/image53.emf"/><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68.pn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One_Hundred_Years_of_Solitude" TargetMode="External"/><Relationship Id="rId4" Type="http://schemas.openxmlformats.org/officeDocument/2006/relationships/image" Target="../media/image69.png"/><Relationship Id="rId5"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hyperlink" Target="https://en.wikipedia.org/wiki/Gabriel_Garc%C3%ADa_M%C3%A1rquez"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7.png"/></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4.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97.xml.rels><?xml version="1.0" encoding="UTF-8" standalone="yes"?>
<Relationships xmlns="http://schemas.openxmlformats.org/package/2006/relationships"><Relationship Id="rId3" Type="http://schemas.openxmlformats.org/officeDocument/2006/relationships/image" Target="../media/image860.png"/><Relationship Id="rId4" Type="http://schemas.openxmlformats.org/officeDocument/2006/relationships/image" Target="../media/image89.emf"/><Relationship Id="rId5" Type="http://schemas.openxmlformats.org/officeDocument/2006/relationships/image" Target="../media/image90.em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1.tiff"/></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1: </a:t>
            </a:r>
            <a:r>
              <a:rPr lang="en-US" dirty="0"/>
              <a:t>Introduction to Regression</a:t>
            </a:r>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a:xfrm>
            <a:off x="932496" y="983807"/>
            <a:ext cx="10327008" cy="2111143"/>
          </a:xfrm>
        </p:spPr>
        <p:txBody>
          <a:bodyPr/>
          <a:lstStyle/>
          <a:p>
            <a:r>
              <a:rPr lang="en-US" sz="2400" b="1" dirty="0" err="1"/>
              <a:t>Germán</a:t>
            </a:r>
            <a:r>
              <a:rPr lang="en-US" sz="2400" b="1" dirty="0"/>
              <a:t> </a:t>
            </a:r>
            <a:r>
              <a:rPr lang="en-US" sz="2400" b="1" dirty="0" err="1" smtClean="0"/>
              <a:t>Obando</a:t>
            </a:r>
            <a:r>
              <a:rPr lang="en-US" sz="2400" b="1" dirty="0" smtClean="0"/>
              <a:t>,</a:t>
            </a:r>
            <a:r>
              <a:rPr lang="en-US" sz="2400" dirty="0" smtClean="0"/>
              <a:t> </a:t>
            </a:r>
            <a:r>
              <a:rPr lang="en-US" sz="2400" dirty="0"/>
              <a:t>Universidad del </a:t>
            </a:r>
            <a:r>
              <a:rPr lang="en-US" sz="2400" dirty="0" smtClean="0"/>
              <a:t>Rosario. </a:t>
            </a:r>
            <a:r>
              <a:rPr lang="en-US" sz="2400" dirty="0" err="1" smtClean="0"/>
              <a:t>Germán</a:t>
            </a:r>
            <a:r>
              <a:rPr lang="en-US" sz="2400" dirty="0" smtClean="0"/>
              <a:t> </a:t>
            </a:r>
            <a:r>
              <a:rPr lang="en-US" sz="2400" dirty="0"/>
              <a:t>received </a:t>
            </a:r>
            <a:r>
              <a:rPr lang="en-US" sz="2400" dirty="0" smtClean="0"/>
              <a:t>his Ph.D</a:t>
            </a:r>
            <a:r>
              <a:rPr lang="en-US" sz="2400" dirty="0"/>
              <a:t>. degree from </a:t>
            </a:r>
            <a:r>
              <a:rPr lang="en-US" sz="2400" dirty="0" err="1"/>
              <a:t>Ecole</a:t>
            </a:r>
            <a:r>
              <a:rPr lang="en-US" sz="2400" dirty="0"/>
              <a:t> des Mines de Nantes, </a:t>
            </a:r>
            <a:r>
              <a:rPr lang="en-US" sz="2400" dirty="0" smtClean="0"/>
              <a:t>France and U. de </a:t>
            </a:r>
            <a:r>
              <a:rPr lang="en-US" sz="2400" dirty="0" err="1"/>
              <a:t>los</a:t>
            </a:r>
            <a:r>
              <a:rPr lang="en-US" sz="2400" dirty="0"/>
              <a:t> Andes in 2016. He was a postdoctoral Fellow with the Research Group in Control and Automation Systems at Universidad de </a:t>
            </a:r>
            <a:r>
              <a:rPr lang="en-US" sz="2400" dirty="0" err="1"/>
              <a:t>los</a:t>
            </a:r>
            <a:r>
              <a:rPr lang="en-US" sz="2400" dirty="0"/>
              <a:t> Andes. He is currently an Assistant Professor in </a:t>
            </a:r>
            <a:r>
              <a:rPr lang="en-US" sz="2400" dirty="0" smtClean="0"/>
              <a:t>AM and CS. </a:t>
            </a:r>
            <a:r>
              <a:rPr lang="en-US" sz="2400" dirty="0"/>
              <a:t>His current research interests include distributed optimization, population dynamics, and game theory. </a:t>
            </a:r>
          </a:p>
          <a:p>
            <a:endParaRPr lang="en-US" sz="2400" dirty="0"/>
          </a:p>
          <a:p>
            <a:endParaRPr lang="en-US" sz="2400" dirty="0"/>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9</a:t>
            </a:fld>
            <a:endParaRPr lang="en-US"/>
          </a:p>
        </p:txBody>
      </p:sp>
      <p:pic>
        <p:nvPicPr>
          <p:cNvPr id="6" name="Picture 5"/>
          <p:cNvPicPr>
            <a:picLocks noChangeAspect="1"/>
          </p:cNvPicPr>
          <p:nvPr/>
        </p:nvPicPr>
        <p:blipFill>
          <a:blip r:embed="rId2"/>
          <a:stretch>
            <a:fillRect/>
          </a:stretch>
        </p:blipFill>
        <p:spPr>
          <a:xfrm>
            <a:off x="4533900" y="3290263"/>
            <a:ext cx="3124200" cy="3073400"/>
          </a:xfrm>
          <a:prstGeom prst="rect">
            <a:avLst/>
          </a:prstGeom>
        </p:spPr>
      </p:pic>
    </p:spTree>
    <p:extLst>
      <p:ext uri="{BB962C8B-B14F-4D97-AF65-F5344CB8AC3E}">
        <p14:creationId xmlns:p14="http://schemas.microsoft.com/office/powerpoint/2010/main" val="13750829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0296" y="1106270"/>
            <a:ext cx="11982994" cy="4815894"/>
            <a:chOff x="-200296" y="1106270"/>
            <a:chExt cx="11982994" cy="4815894"/>
          </a:xfrm>
        </p:grpSpPr>
        <p:grpSp>
          <p:nvGrpSpPr>
            <p:cNvPr id="8" name="Group 7"/>
            <p:cNvGrpSpPr/>
            <p:nvPr/>
          </p:nvGrpSpPr>
          <p:grpSpPr>
            <a:xfrm>
              <a:off x="-200296" y="1106270"/>
              <a:ext cx="11982994" cy="3141617"/>
              <a:chOff x="-330925" y="1809206"/>
              <a:chExt cx="11193778" cy="27432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25" y="1809206"/>
                <a:ext cx="411480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376" y="1809206"/>
                <a:ext cx="4114800"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053" y="1809206"/>
                <a:ext cx="4114800" cy="2743200"/>
              </a:xfrm>
              <a:prstGeom prst="rect">
                <a:avLst/>
              </a:prstGeom>
            </p:spPr>
          </p:pic>
        </p:grpSp>
        <p:sp>
          <p:nvSpPr>
            <p:cNvPr id="7" name="Right Arrow 6"/>
            <p:cNvSpPr/>
            <p:nvPr/>
          </p:nvSpPr>
          <p:spPr>
            <a:xfrm>
              <a:off x="2365424" y="4780198"/>
              <a:ext cx="7209650" cy="378823"/>
            </a:xfrm>
            <a:prstGeom prst="rightArrow">
              <a:avLst/>
            </a:prstGeom>
            <a:solidFill>
              <a:schemeClr val="tx1">
                <a:lumMod val="65000"/>
                <a:lumOff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28566" y="5460499"/>
              <a:ext cx="714650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Bigger the sample less variation in the prediction</a:t>
              </a:r>
              <a:endParaRPr lang="en-US" sz="2400" dirty="0">
                <a:solidFill>
                  <a:schemeClr val="tx1">
                    <a:lumMod val="75000"/>
                    <a:lumOff val="25000"/>
                  </a:schemeClr>
                </a:solidFill>
                <a:latin typeface="Karla" charset="0"/>
                <a:ea typeface="Karla" charset="0"/>
                <a:cs typeface="Karla" charset="0"/>
              </a:endParaRPr>
            </a:p>
          </p:txBody>
        </p:sp>
      </p:grpSp>
      <p:sp>
        <p:nvSpPr>
          <p:cNvPr id="2" name="TextBox 1"/>
          <p:cNvSpPr txBox="1"/>
          <p:nvPr/>
        </p:nvSpPr>
        <p:spPr>
          <a:xfrm>
            <a:off x="657225" y="493866"/>
            <a:ext cx="204575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Sample size?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5222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How do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i="1" smtClean="0">
                            <a:latin typeface="Cambria Math" charset="0"/>
                            <a:ea typeface="Cambria Math" charset="0"/>
                            <a:cs typeface="Cambria Math" charset="0"/>
                          </a:rPr>
                          <m:t>𝛽</m:t>
                        </m:r>
                      </m:sub>
                    </m:sSub>
                  </m:oMath>
                </a14:m>
                <a:r>
                  <a:rPr lang="en-US" dirty="0" smtClean="0"/>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i="1" smtClean="0">
                            <a:latin typeface="Cambria Math" charset="0"/>
                            <a:ea typeface="Cambria Math" charset="0"/>
                            <a:cs typeface="Cambria Math" charset="0"/>
                          </a:rPr>
                          <m:t>𝛽</m:t>
                        </m:r>
                      </m:sub>
                    </m:sSub>
                  </m:oMath>
                </a14:m>
                <a:r>
                  <a:rPr lang="en-US" dirty="0" smtClean="0"/>
                  <a:t> depend on </a:t>
                </a:r>
                <a14:m>
                  <m:oMath xmlns:m="http://schemas.openxmlformats.org/officeDocument/2006/math">
                    <m:r>
                      <a:rPr lang="en-US" i="1" smtClean="0">
                        <a:latin typeface="Cambria Math" charset="0"/>
                        <a:ea typeface="Cambria Math" charset="0"/>
                        <a:cs typeface="Cambria Math" charset="0"/>
                      </a:rPr>
                      <m:t>𝜀</m:t>
                    </m:r>
                    <m:r>
                      <a:rPr lang="en-US" b="0" i="0" smtClean="0">
                        <a:latin typeface="Cambria Math" charset="0"/>
                        <a:ea typeface="Cambria Math" charset="0"/>
                        <a:cs typeface="Cambria Math" charset="0"/>
                      </a:rPr>
                      <m:t>, </m:t>
                    </m:r>
                    <m:acc>
                      <m:accPr>
                        <m:chr m:val="̂"/>
                        <m:ctrlPr>
                          <a:rPr lang="en-US" b="0" i="1" smtClean="0">
                            <a:latin typeface="Cambria Math" charset="0"/>
                            <a:ea typeface="Cambria Math" charset="0"/>
                            <a:cs typeface="Cambria Math" charset="0"/>
                          </a:rPr>
                        </m:ctrlPr>
                      </m:accPr>
                      <m:e>
                        <m:r>
                          <a:rPr lang="en-US" b="0" i="1" smtClean="0">
                            <a:latin typeface="Cambria Math" charset="0"/>
                            <a:ea typeface="Cambria Math" charset="0"/>
                            <a:cs typeface="Cambria Math" charset="0"/>
                          </a:rPr>
                          <m:t>𝑓</m:t>
                        </m:r>
                      </m:e>
                    </m:acc>
                  </m:oMath>
                </a14:m>
                <a:r>
                  <a:rPr lang="en-US" dirty="0" smtClean="0"/>
                  <a:t>, and number of samples?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88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5"/>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smtClean="0">
                    <a:latin typeface="Karla" charset="0"/>
                    <a:ea typeface="Karla" charset="0"/>
                    <a:cs typeface="Karla" charset="0"/>
                  </a:rPr>
                  <a:t>Assume we know the functional form of  </a:t>
                </a:r>
                <a14:m>
                  <m:oMath xmlns:m="http://schemas.openxmlformats.org/officeDocument/2006/math">
                    <m:r>
                      <a:rPr lang="en-US" b="0" i="1" smtClean="0">
                        <a:latin typeface="Cambria Math" charset="0"/>
                        <a:ea typeface="Cambria Math" charset="0"/>
                        <a:cs typeface="Cambria Math" charset="0"/>
                      </a:rPr>
                      <m:t>𝑓</m:t>
                    </m:r>
                    <m:r>
                      <a:rPr lang="en-US" b="0" i="0" smtClean="0">
                        <a:latin typeface="Cambria Math" charset="0"/>
                        <a:ea typeface="Cambria Math" charset="0"/>
                        <a:cs typeface="Cambria Math" charset="0"/>
                      </a:rPr>
                      <m:t>, </m:t>
                    </m:r>
                  </m:oMath>
                </a14:m>
                <a:r>
                  <a:rPr lang="en-US" dirty="0" smtClean="0">
                    <a:latin typeface="Karla" charset="0"/>
                    <a:ea typeface="Karla" charset="0"/>
                    <a:cs typeface="Karla" charset="0"/>
                  </a:rPr>
                  <a:t>we examine the relationship to number of samples. </a:t>
                </a:r>
              </a:p>
              <a:p>
                <a:pPr>
                  <a:spcAft>
                    <a:spcPts val="600"/>
                  </a:spcAft>
                </a:pPr>
                <a:r>
                  <a:rPr lang="en-US" dirty="0" smtClean="0">
                    <a:latin typeface="Karla" charset="0"/>
                    <a:ea typeface="Karla" charset="0"/>
                    <a:cs typeface="Karla" charset="0"/>
                  </a:rPr>
                  <a:t> </a:t>
                </a: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p>
              <a:p>
                <a:pPr>
                  <a:spcAft>
                    <a:spcPts val="600"/>
                  </a:spcAft>
                </a:pPr>
                <a:endParaRPr lang="en-US" dirty="0"/>
              </a:p>
              <a:p>
                <a:pPr marL="514350" indent="-514350">
                  <a:spcAft>
                    <a:spcPts val="600"/>
                  </a:spcAft>
                  <a:buFont typeface="Arial" charset="0"/>
                  <a:buChar char="•"/>
                </a:pPr>
                <a:endParaRPr lang="en-US" dirty="0">
                  <a:latin typeface="Karla" charset="0"/>
                  <a:ea typeface="Karla" charset="0"/>
                  <a:cs typeface="Karla" charset="0"/>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a:xfrm>
                <a:off x="833415" y="1177758"/>
                <a:ext cx="10327008" cy="2111143"/>
              </a:xfrm>
              <a:prstGeom prst="rect">
                <a:avLst/>
              </a:prstGeom>
              <a:blipFill rotWithShape="0">
                <a:blip r:embed="rId3"/>
                <a:stretch>
                  <a:fillRect l="-945" t="-22478"/>
                </a:stretch>
              </a:blipFill>
              <a:ln>
                <a:noFill/>
              </a:ln>
            </p:spPr>
            <p:txBody>
              <a:bodyPr/>
              <a:lstStyle/>
              <a:p>
                <a:r>
                  <a:rPr lang="en-US">
                    <a:noFill/>
                  </a:rPr>
                  <a:t> </a:t>
                </a:r>
              </a:p>
            </p:txBody>
          </p:sp>
        </mc:Fallback>
      </mc:AlternateContent>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2233329"/>
            <a:ext cx="10058400" cy="4572000"/>
          </a:xfrm>
          <a:prstGeom prst="rect">
            <a:avLst/>
          </a:prstGeom>
        </p:spPr>
      </p:pic>
    </p:spTree>
    <p:extLst>
      <p:ext uri="{BB962C8B-B14F-4D97-AF65-F5344CB8AC3E}">
        <p14:creationId xmlns:p14="http://schemas.microsoft.com/office/powerpoint/2010/main" val="19004717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1"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Tree>
    <p:extLst>
      <p:ext uri="{BB962C8B-B14F-4D97-AF65-F5344CB8AC3E}">
        <p14:creationId xmlns:p14="http://schemas.microsoft.com/office/powerpoint/2010/main" val="170401705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
        <p:nvSpPr>
          <p:cNvPr id="5" name="TextBox 4"/>
          <p:cNvSpPr txBox="1"/>
          <p:nvPr/>
        </p:nvSpPr>
        <p:spPr>
          <a:xfrm>
            <a:off x="1160961" y="1224337"/>
            <a:ext cx="5165197" cy="461665"/>
          </a:xfrm>
          <a:prstGeom prst="rect">
            <a:avLst/>
          </a:prstGeom>
          <a:noFill/>
        </p:spPr>
        <p:txBody>
          <a:bodyPr wrap="none" rtlCol="0">
            <a:spAutoFit/>
          </a:bodyPr>
          <a:lstStyle/>
          <a:p>
            <a:r>
              <a:rPr lang="en-US" sz="2400" dirty="0" smtClean="0">
                <a:latin typeface="Karla" charset="0"/>
                <a:ea typeface="Karla" charset="0"/>
                <a:cs typeface="Karla" charset="0"/>
              </a:rPr>
              <a:t>We used sub-sample size 50 before</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8184481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p:sp>
        <p:nvSpPr>
          <p:cNvPr id="5" name="TextBox 4"/>
          <p:cNvSpPr txBox="1"/>
          <p:nvPr/>
        </p:nvSpPr>
        <p:spPr>
          <a:xfrm>
            <a:off x="1160961" y="1224337"/>
            <a:ext cx="7587333" cy="461665"/>
          </a:xfrm>
          <a:prstGeom prst="rect">
            <a:avLst/>
          </a:prstGeom>
          <a:noFill/>
        </p:spPr>
        <p:txBody>
          <a:bodyPr wrap="none" rtlCol="0">
            <a:spAutoFit/>
          </a:bodyPr>
          <a:lstStyle/>
          <a:p>
            <a:r>
              <a:rPr lang="en-US" sz="2400" dirty="0" smtClean="0">
                <a:latin typeface="Karla" charset="0"/>
                <a:ea typeface="Karla" charset="0"/>
                <a:cs typeface="Karla" charset="0"/>
              </a:rPr>
              <a:t>However, we should have used sub-sample size 200.</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5174512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Tree>
    <p:extLst>
      <p:ext uri="{BB962C8B-B14F-4D97-AF65-F5344CB8AC3E}">
        <p14:creationId xmlns:p14="http://schemas.microsoft.com/office/powerpoint/2010/main" val="20962705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smtClean="0">
                <a:latin typeface="Karla" charset="0"/>
                <a:ea typeface="Karla" charset="0"/>
                <a:cs typeface="Karla" charset="0"/>
              </a:rPr>
              <a:t>Imagine we have 5 billiard balls in a bucket.</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40208502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13529" y="1113818"/>
            <a:ext cx="10016421" cy="830997"/>
          </a:xfrm>
          <a:prstGeom prst="rect">
            <a:avLst/>
          </a:prstGeom>
          <a:noFill/>
        </p:spPr>
        <p:txBody>
          <a:bodyPr wrap="square" rtlCol="0">
            <a:spAutoFit/>
          </a:bodyPr>
          <a:lstStyle/>
          <a:p>
            <a:r>
              <a:rPr lang="en-US" sz="2400" dirty="0" smtClean="0">
                <a:latin typeface="Karla" charset="0"/>
                <a:ea typeface="Karla" charset="0"/>
                <a:cs typeface="Karla" charset="0"/>
              </a:rPr>
              <a:t>We first pick randomly a ball and replicate it. This is called </a:t>
            </a:r>
            <a:r>
              <a:rPr lang="en-US" sz="2400" b="1" dirty="0" smtClean="0">
                <a:latin typeface="Karla" charset="0"/>
                <a:ea typeface="Karla" charset="0"/>
                <a:cs typeface="Karla" charset="0"/>
              </a:rPr>
              <a:t>sampling with replacement.</a:t>
            </a:r>
            <a:endParaRPr lang="en-US" sz="2400" b="1" dirty="0">
              <a:latin typeface="Karla" charset="0"/>
              <a:ea typeface="Karla" charset="0"/>
              <a:cs typeface="Karla" charset="0"/>
            </a:endParaRPr>
          </a:p>
        </p:txBody>
      </p:sp>
      <p:sp>
        <p:nvSpPr>
          <p:cNvPr id="13" name="TextBox 12"/>
          <p:cNvSpPr txBox="1"/>
          <p:nvPr/>
        </p:nvSpPr>
        <p:spPr>
          <a:xfrm>
            <a:off x="3749074" y="1483150"/>
            <a:ext cx="6750566" cy="461665"/>
          </a:xfrm>
          <a:prstGeom prst="rect">
            <a:avLst/>
          </a:prstGeom>
          <a:noFill/>
        </p:spPr>
        <p:txBody>
          <a:bodyPr wrap="none" rtlCol="0">
            <a:spAutoFit/>
          </a:bodyPr>
          <a:lstStyle/>
          <a:p>
            <a:r>
              <a:rPr lang="en-US" sz="2400" dirty="0" smtClean="0">
                <a:latin typeface="Karla" charset="0"/>
                <a:ea typeface="Karla" charset="0"/>
                <a:cs typeface="Karla" charset="0"/>
              </a:rPr>
              <a:t>We move the replicated ball to another bucket. </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85951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4909213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73989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then pick randomly another ball and again we replicate it.</a:t>
            </a:r>
            <a:endParaRPr lang="en-US" sz="2400" dirty="0">
              <a:solidFill>
                <a:schemeClr val="tx1">
                  <a:lumMod val="75000"/>
                  <a:lumOff val="25000"/>
                </a:schemeClr>
              </a:solidFill>
              <a:latin typeface="Karla" charset="0"/>
              <a:ea typeface="Karla" charset="0"/>
              <a:cs typeface="Karla" charset="0"/>
            </a:endParaRPr>
          </a:p>
        </p:txBody>
      </p:sp>
      <p:sp>
        <p:nvSpPr>
          <p:cNvPr id="15" name="TextBox 14"/>
          <p:cNvSpPr txBox="1"/>
          <p:nvPr/>
        </p:nvSpPr>
        <p:spPr>
          <a:xfrm>
            <a:off x="1093539" y="1767695"/>
            <a:ext cx="851066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 we then move the replicated ball to the other bucket.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829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smtClean="0"/>
              <a:t>Rafael </a:t>
            </a:r>
            <a:r>
              <a:rPr lang="en-US" sz="2400" b="1" dirty="0"/>
              <a:t>Martinez </a:t>
            </a:r>
            <a:r>
              <a:rPr lang="en-US" sz="2400" b="1" dirty="0" smtClean="0"/>
              <a:t>Galarza: </a:t>
            </a:r>
            <a:r>
              <a:rPr lang="en-US" sz="2400" dirty="0"/>
              <a:t>Harvard-Smithsonian Center for Astrophysics </a:t>
            </a:r>
            <a:r>
              <a:rPr lang="en-US" sz="2400" dirty="0" smtClean="0"/>
              <a:t>, PhD Leiden 2012. </a:t>
            </a:r>
            <a:r>
              <a:rPr lang="en-US" sz="2400" dirty="0"/>
              <a:t>His research focuses on star formation and time-domain astronomy. He is a member of the LSST Transients and Variable Stars collaborations, where he has been doing preparatory work for the LSST survey, including ML classification.</a:t>
            </a:r>
          </a:p>
          <a:p>
            <a:r>
              <a:rPr lang="en-US" sz="2400" dirty="0"/>
              <a:t/>
            </a:r>
            <a:br>
              <a:rPr lang="en-US" sz="2400" dirty="0"/>
            </a:br>
            <a:endParaRPr lang="en-US" sz="2400" b="1" dirty="0"/>
          </a:p>
          <a:p>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10</a:t>
            </a:fld>
            <a:endParaRPr lang="en-US"/>
          </a:p>
        </p:txBody>
      </p:sp>
      <p:pic>
        <p:nvPicPr>
          <p:cNvPr id="5" name="Picture 4"/>
          <p:cNvPicPr>
            <a:picLocks noChangeAspect="1"/>
          </p:cNvPicPr>
          <p:nvPr/>
        </p:nvPicPr>
        <p:blipFill>
          <a:blip r:embed="rId2"/>
          <a:stretch>
            <a:fillRect/>
          </a:stretch>
        </p:blipFill>
        <p:spPr>
          <a:xfrm>
            <a:off x="4235871" y="3141029"/>
            <a:ext cx="3373795" cy="3097038"/>
          </a:xfrm>
          <a:prstGeom prst="rect">
            <a:avLst/>
          </a:prstGeom>
        </p:spPr>
      </p:pic>
    </p:spTree>
    <p:extLst>
      <p:ext uri="{BB962C8B-B14F-4D97-AF65-F5344CB8AC3E}">
        <p14:creationId xmlns:p14="http://schemas.microsoft.com/office/powerpoint/2010/main" val="33119264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29344032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this process.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291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7777962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And 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822148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23709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Until the other bucket has the same number of balls as the original one.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77548548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063095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1454869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r>
                  <a:rPr lang="en-US" dirty="0" smtClean="0"/>
                  <a:t>Bootstrapping </a:t>
                </a:r>
                <a:r>
                  <a:rPr lang="en-US" dirty="0"/>
                  <a:t>is the practice of estimating properties of an estimator by measuring those properties by, for example, sampling from the observed data</a:t>
                </a:r>
                <a:r>
                  <a:rPr lang="en-US" dirty="0" smtClean="0"/>
                  <a:t>.</a:t>
                </a:r>
              </a:p>
              <a:p>
                <a:endParaRPr lang="en-US" dirty="0"/>
              </a:p>
              <a:p>
                <a:r>
                  <a:rPr lang="en-US" dirty="0" smtClean="0"/>
                  <a:t>For </a:t>
                </a:r>
                <a:r>
                  <a:rPr lang="en-US" dirty="0"/>
                  <a:t>example, we can compute </a:t>
                </a:r>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smtClean="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smtClean="0"/>
                  <a:t>multiple </a:t>
                </a:r>
                <a:r>
                  <a:rPr lang="en-US" dirty="0"/>
                  <a:t>times by randomly sampling from our data set. We then use the variance of our multiple estimates to approximate the true variance </a:t>
                </a:r>
                <a:r>
                  <a:rPr lang="en-US" dirty="0" smtClean="0"/>
                  <a:t>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945" t="-3620" b="-121719"/>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n w="0"/>
                <a:solidFill>
                  <a:schemeClr val="bg1">
                    <a:lumMod val="95000"/>
                  </a:schemeClr>
                </a:solidFill>
                <a:effectLst>
                  <a:outerShdw blurRad="38100" dist="19050" dir="2700000" algn="tl" rotWithShape="0">
                    <a:schemeClr val="dk1">
                      <a:alpha val="40000"/>
                    </a:schemeClr>
                  </a:outerShdw>
                </a:effectLst>
              </a:rPr>
              <a:t>Definition</a:t>
            </a:r>
            <a:endParaRPr lang="en-US"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879193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variance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estimate 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a:t>
                </a:r>
                <a:r>
                  <a:rPr lang="en-US" sz="2400" dirty="0">
                    <a:latin typeface="Karla" charset="0"/>
                    <a:ea typeface="Karla" charset="0"/>
                    <a:cs typeface="Karla" charset="0"/>
                  </a:rPr>
                  <a:t>bootstrapping</a:t>
                </a:r>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a:t>
                </a:r>
                <a:r>
                  <a:rPr lang="en-US" sz="2400" dirty="0">
                    <a:latin typeface="Karla" charset="0"/>
                    <a:ea typeface="Karla" charset="0"/>
                    <a:cs typeface="Karla" charset="0"/>
                  </a:rPr>
                  <a:t>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 of </a:t>
                </a:r>
                <a:r>
                  <a:rPr lang="en-US" sz="2400" dirty="0">
                    <a:latin typeface="Karla" charset="0"/>
                    <a:ea typeface="Karla" charset="0"/>
                    <a:cs typeface="Karla" charset="0"/>
                  </a:rPr>
                  <a:t>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r>
                  <a:rPr lang="en-US" sz="2400" dirty="0">
                    <a:latin typeface="Karla" charset="0"/>
                    <a:ea typeface="Karla" charset="0"/>
                    <a:cs typeface="Karla" charset="0"/>
                  </a:rPr>
                  <a:t>we </a:t>
                </a:r>
                <a:r>
                  <a:rPr lang="en-US" sz="2400" dirty="0" smtClean="0">
                    <a:latin typeface="Karla" charset="0"/>
                    <a:ea typeface="Karla" charset="0"/>
                    <a:cs typeface="Karla" charset="0"/>
                  </a:rPr>
                  <a:t>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analytically</a:t>
                </a:r>
                <a:r>
                  <a:rPr lang="en-US" sz="2400" dirty="0">
                    <a:latin typeface="Karla" charset="0"/>
                    <a:ea typeface="Karla" charset="0"/>
                    <a:cs typeface="Karla" charset="0"/>
                  </a:rPr>
                  <a:t>, using </a:t>
                </a:r>
                <a:r>
                  <a:rPr lang="en-US" sz="2400" dirty="0" smtClean="0">
                    <a:latin typeface="Karla" charset="0"/>
                    <a:ea typeface="Karla" charset="0"/>
                    <a:cs typeface="Karla" charset="0"/>
                  </a:rPr>
                  <a:t>the formulae below:</a:t>
                </a: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Tree>
    <p:extLst>
      <p:ext uri="{BB962C8B-B14F-4D97-AF65-F5344CB8AC3E}">
        <p14:creationId xmlns:p14="http://schemas.microsoft.com/office/powerpoint/2010/main" val="6325076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728754"/>
            <a:ext cx="5415280" cy="1097280"/>
          </a:xfrm>
          <a:prstGeom prst="rect">
            <a:avLst/>
          </a:prstGeom>
        </p:spPr>
      </p:pic>
    </p:spTree>
    <p:extLst>
      <p:ext uri="{BB962C8B-B14F-4D97-AF65-F5344CB8AC3E}">
        <p14:creationId xmlns:p14="http://schemas.microsoft.com/office/powerpoint/2010/main" val="147691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err="1"/>
              <a:t>Pavlos</a:t>
            </a:r>
            <a:r>
              <a:rPr lang="en-US" sz="2400" b="1" dirty="0"/>
              <a:t> </a:t>
            </a:r>
            <a:r>
              <a:rPr lang="en-US" sz="2400" b="1" dirty="0" err="1"/>
              <a:t>Protopapas</a:t>
            </a:r>
            <a:r>
              <a:rPr lang="en-US" sz="2400" dirty="0"/>
              <a:t>, Scientific Director of the Institute for Applied Computational Science (IACS). Teaches </a:t>
            </a:r>
            <a:r>
              <a:rPr lang="en-US" sz="2400" dirty="0" smtClean="0"/>
              <a:t>Data Science1 and Data Science 2 at Harvard. </a:t>
            </a:r>
            <a:r>
              <a:rPr lang="en-US" sz="2400" dirty="0"/>
              <a:t>His research is in </a:t>
            </a:r>
            <a:r>
              <a:rPr lang="en-US" sz="2400" dirty="0" err="1"/>
              <a:t>astrostatistics</a:t>
            </a:r>
            <a:r>
              <a:rPr lang="en-US" sz="2400" dirty="0"/>
              <a:t> and </a:t>
            </a:r>
            <a:r>
              <a:rPr lang="en-US" sz="2400" dirty="0" smtClean="0"/>
              <a:t>he is excited </a:t>
            </a:r>
            <a:r>
              <a:rPr lang="en-US" sz="2400" dirty="0"/>
              <a:t>about the new telescopes coming online in the next few years. </a:t>
            </a:r>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11</a:t>
            </a:fld>
            <a:endParaRPr lang="en-US"/>
          </a:p>
        </p:txBody>
      </p:sp>
      <p:pic>
        <p:nvPicPr>
          <p:cNvPr id="7" name="Picture 6">
            <a:extLst>
              <a:ext uri="{FF2B5EF4-FFF2-40B4-BE49-F238E27FC236}">
                <a16:creationId xmlns:a16="http://schemas.microsoft.com/office/drawing/2014/main" xmlns=""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6412989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smtClean="0">
                <a:solidFill>
                  <a:schemeClr val="accent2"/>
                </a:solidFill>
                <a:latin typeface="Karla" charset="0"/>
                <a:ea typeface="Karla" charset="0"/>
                <a:cs typeface="Karla" charset="0"/>
              </a:rPr>
              <a:t>Exercise: </a:t>
            </a:r>
            <a:r>
              <a:rPr lang="en-US" dirty="0" smtClean="0">
                <a:solidFill>
                  <a:schemeClr val="tx1"/>
                </a:solidFill>
                <a:latin typeface="Karla" charset="0"/>
                <a:ea typeface="Karla" charset="0"/>
                <a:cs typeface="Karla" charset="0"/>
              </a:rPr>
              <a:t>Duplicate the following results for the </a:t>
            </a:r>
            <a:r>
              <a:rPr lang="en-US" smtClean="0">
                <a:solidFill>
                  <a:schemeClr val="tx1"/>
                </a:solidFill>
                <a:latin typeface="Karla" charset="0"/>
                <a:ea typeface="Karla" charset="0"/>
                <a:cs typeface="Karla" charset="0"/>
              </a:rPr>
              <a:t>coefficients for TV </a:t>
            </a:r>
            <a:r>
              <a:rPr lang="en-US" dirty="0" smtClean="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3140649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90885681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smtClean="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Tree>
    <p:extLst>
      <p:ext uri="{BB962C8B-B14F-4D97-AF65-F5344CB8AC3E}">
        <p14:creationId xmlns:p14="http://schemas.microsoft.com/office/powerpoint/2010/main" val="89820313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This is equivalent in looking the distance 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202772562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random sampling of the data. </a:t>
                </a:r>
                <a:endParaRPr lang="en-US" sz="2400" dirty="0" smtClean="0"/>
              </a:p>
              <a:p>
                <a:pPr marL="457200" indent="-457200">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buFont typeface="+mj-lt"/>
                  <a:buAutoNum type="arabicPeriod"/>
                </a:pPr>
                <a:r>
                  <a:rPr lang="en-US" sz="2400" dirty="0" smtClean="0"/>
                  <a:t>Choose </a:t>
                </a:r>
                <a:r>
                  <a:rPr lang="en-US" sz="2400" dirty="0"/>
                  <a:t>a type of analysis, i.e. how to use sample data to evaluate the null hypothesis. Typically this involves choosing a </a:t>
                </a:r>
                <a:r>
                  <a:rPr lang="en-US" sz="2400" b="1" dirty="0"/>
                  <a:t>single test statistic</a:t>
                </a:r>
                <a:r>
                  <a:rPr lang="en-US" sz="2400" dirty="0" smtClean="0"/>
                  <a:t>.</a:t>
                </a:r>
              </a:p>
              <a:p>
                <a:pPr marL="457200" indent="-457200">
                  <a:buFont typeface="+mj-lt"/>
                  <a:buAutoNum type="arabicPeriod"/>
                </a:pPr>
                <a:r>
                  <a:rPr lang="en-US" sz="2400" b="1" dirty="0" smtClean="0"/>
                  <a:t>Sample</a:t>
                </a:r>
                <a:r>
                  <a:rPr lang="en-US" sz="2400" dirty="0" smtClean="0"/>
                  <a:t> </a:t>
                </a:r>
                <a:r>
                  <a:rPr lang="en-US" sz="2400" dirty="0"/>
                  <a:t>data and compute the test </a:t>
                </a:r>
                <a:r>
                  <a:rPr lang="en-US" sz="2400" dirty="0" smtClean="0"/>
                  <a:t>statistic.</a:t>
                </a:r>
              </a:p>
              <a:p>
                <a:pPr marL="457200" indent="-457200">
                  <a:buFont typeface="+mj-lt"/>
                  <a:buAutoNum type="arabicPeriod"/>
                </a:pPr>
                <a:r>
                  <a:rPr lang="en-US" sz="2400" dirty="0" smtClean="0"/>
                  <a:t>Use </a:t>
                </a:r>
                <a:r>
                  <a:rPr lang="en-US" sz="2400" dirty="0"/>
                  <a:t>the value of the test statistic to either </a:t>
                </a:r>
                <a:r>
                  <a:rPr lang="en-US" sz="2400" b="1" dirty="0"/>
                  <a:t>reject</a:t>
                </a:r>
                <a:r>
                  <a:rPr lang="en-US" sz="2400" dirty="0"/>
                  <a:t> or </a:t>
                </a:r>
                <a:r>
                  <a:rPr lang="en-US" sz="2400" b="1" dirty="0"/>
                  <a:t>not reject</a:t>
                </a:r>
                <a:r>
                  <a:rPr lang="en-US" sz="2400" dirty="0"/>
                  <a:t> the null hypothesis</a:t>
                </a:r>
                <a:r>
                  <a:rPr lang="en-US" sz="2400" dirty="0" smtClean="0"/>
                  <a:t>.</a:t>
                </a:r>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59937555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Tree>
    <p:extLst>
      <p:ext uri="{BB962C8B-B14F-4D97-AF65-F5344CB8AC3E}">
        <p14:creationId xmlns:p14="http://schemas.microsoft.com/office/powerpoint/2010/main" val="200668206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Sample</a:t>
                </a:r>
                <a:r>
                  <a:rPr lang="en-US" sz="2400" dirty="0" smtClean="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a:t>
                </a:r>
                <a:r>
                  <a:rPr lang="en-US" sz="2400" dirty="0">
                    <a:solidFill>
                      <a:schemeClr val="tx1">
                        <a:lumMod val="75000"/>
                        <a:lumOff val="25000"/>
                      </a:schemeClr>
                    </a:solidFill>
                    <a:latin typeface="Karla" charset="0"/>
                    <a:ea typeface="Karla" charset="0"/>
                    <a:cs typeface="Karla" charset="0"/>
                  </a:rPr>
                  <a:t>bootstrap we can estimate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a:solidFill>
                          <a:schemeClr val="tx1">
                            <a:lumMod val="75000"/>
                            <a:lumOff val="25000"/>
                          </a:schemeClr>
                        </a:solidFill>
                        <a:latin typeface="Cambria Math" charset="0"/>
                        <a:ea typeface="Karla" charset="0"/>
                        <a:cs typeface="Karla" charset="0"/>
                      </a:rPr>
                      <m:t>.</m:t>
                    </m:r>
                  </m:oMath>
                </a14:m>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Tree>
    <p:extLst>
      <p:ext uri="{BB962C8B-B14F-4D97-AF65-F5344CB8AC3E}">
        <p14:creationId xmlns:p14="http://schemas.microsoft.com/office/powerpoint/2010/main" val="18528757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4501316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126</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FA568CE-135C-074C-9781-9DA0BD3F5984}"/>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127</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make a prediction.</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4E12954-7ACF-B746-B92F-5091A8BA384B}"/>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128</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predictions given the fitted </a:t>
            </a:r>
            <a:r>
              <a:rPr lang="en-US" sz="2400" dirty="0" smtClean="0"/>
              <a:t>coefficients </a:t>
            </a:r>
            <a:r>
              <a:rPr lang="en-US" sz="2400" dirty="0"/>
              <a:t>for a given subsample</a:t>
            </a:r>
          </a:p>
        </p:txBody>
      </p:sp>
    </p:spTree>
    <p:extLst>
      <p:ext uri="{BB962C8B-B14F-4D97-AF65-F5344CB8AC3E}">
        <p14:creationId xmlns:p14="http://schemas.microsoft.com/office/powerpoint/2010/main" val="19123786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582ADE-13BA-C546-949F-ED46BD46029F}"/>
              </a:ext>
            </a:extLst>
          </p:cNvPr>
          <p:cNvSpPr>
            <a:spLocks noGrp="1"/>
          </p:cNvSpPr>
          <p:nvPr>
            <p:ph type="title"/>
          </p:nvPr>
        </p:nvSpPr>
        <p:spPr/>
        <p:txBody>
          <a:bodyPr/>
          <a:lstStyle/>
          <a:p>
            <a:r>
              <a:rPr lang="en-US" dirty="0" smtClean="0"/>
              <a:t>How</a:t>
            </a:r>
            <a:r>
              <a:rPr lang="en-US" dirty="0"/>
              <a:t> </a:t>
            </a:r>
            <a:r>
              <a:rPr lang="en-US" dirty="0" smtClean="0"/>
              <a:t>- Schedule</a:t>
            </a:r>
            <a:endParaRPr lang="en-US" dirty="0"/>
          </a:p>
        </p:txBody>
      </p:sp>
      <p:sp>
        <p:nvSpPr>
          <p:cNvPr id="3" name="Content Placeholder 2">
            <a:extLst>
              <a:ext uri="{FF2B5EF4-FFF2-40B4-BE49-F238E27FC236}">
                <a16:creationId xmlns:a16="http://schemas.microsoft.com/office/drawing/2014/main" xmlns="" id="{09BC925C-BB7E-9D40-A137-3B6CD6872B87}"/>
              </a:ext>
            </a:extLst>
          </p:cNvPr>
          <p:cNvSpPr>
            <a:spLocks noGrp="1"/>
          </p:cNvSpPr>
          <p:nvPr>
            <p:ph idx="1"/>
          </p:nvPr>
        </p:nvSpPr>
        <p:spPr>
          <a:xfrm>
            <a:off x="833415" y="1177758"/>
            <a:ext cx="10327008" cy="4271697"/>
          </a:xfrm>
        </p:spPr>
        <p:txBody>
          <a:bodyPr/>
          <a:lstStyle/>
          <a:p>
            <a:r>
              <a:rPr lang="en-US" sz="2400" dirty="0"/>
              <a:t>	</a:t>
            </a:r>
          </a:p>
          <a:p>
            <a:endParaRPr lang="en-US" sz="2400" dirty="0"/>
          </a:p>
        </p:txBody>
      </p:sp>
      <p:sp>
        <p:nvSpPr>
          <p:cNvPr id="4" name="Slide Number Placeholder 3">
            <a:extLst>
              <a:ext uri="{FF2B5EF4-FFF2-40B4-BE49-F238E27FC236}">
                <a16:creationId xmlns:a16="http://schemas.microsoft.com/office/drawing/2014/main" xmlns="" id="{00EF9512-918C-0445-992B-77BF8C602BAF}"/>
              </a:ext>
            </a:extLst>
          </p:cNvPr>
          <p:cNvSpPr>
            <a:spLocks noGrp="1"/>
          </p:cNvSpPr>
          <p:nvPr>
            <p:ph type="sldNum" sz="quarter" idx="12"/>
          </p:nvPr>
        </p:nvSpPr>
        <p:spPr/>
        <p:txBody>
          <a:bodyPr/>
          <a:lstStyle/>
          <a:p>
            <a:fld id="{81B7CCDB-6D39-0547-B7B3-C80E39D6513A}" type="slidenum">
              <a:rPr lang="en-US" smtClean="0"/>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104394195"/>
              </p:ext>
            </p:extLst>
          </p:nvPr>
        </p:nvGraphicFramePr>
        <p:xfrm>
          <a:off x="3652462" y="1552893"/>
          <a:ext cx="5119578" cy="4133214"/>
        </p:xfrm>
        <a:graphic>
          <a:graphicData uri="http://schemas.openxmlformats.org/drawingml/2006/table">
            <a:tbl>
              <a:tblPr/>
              <a:tblGrid>
                <a:gridCol w="2559789"/>
                <a:gridCol w="2559789"/>
              </a:tblGrid>
              <a:tr h="506752">
                <a:tc>
                  <a:txBody>
                    <a:bodyPr/>
                    <a:lstStyle/>
                    <a:p>
                      <a:pPr rtl="0" fontAlgn="b"/>
                      <a:r>
                        <a:rPr lang="en-US" sz="2400" b="1" dirty="0">
                          <a:solidFill>
                            <a:srgbClr val="000000"/>
                          </a:solidFill>
                          <a:effectLst/>
                          <a:latin typeface="Karla" charset="0"/>
                          <a:ea typeface="Karla" charset="0"/>
                          <a:cs typeface="Karla" charset="0"/>
                        </a:rPr>
                        <a:t>Time</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B6D7A8"/>
                    </a:solidFill>
                  </a:tcPr>
                </a:tc>
                <a:tc>
                  <a:txBody>
                    <a:bodyPr/>
                    <a:lstStyle/>
                    <a:p>
                      <a:pPr rtl="0" fontAlgn="b"/>
                      <a:r>
                        <a:rPr lang="en-US" sz="2400" b="1" dirty="0">
                          <a:effectLst/>
                          <a:latin typeface="Karla" charset="0"/>
                          <a:ea typeface="Karla" charset="0"/>
                          <a:cs typeface="Karla" charset="0"/>
                        </a:rPr>
                        <a:t>Activity</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B6D7A8"/>
                    </a:solidFill>
                  </a:tcPr>
                </a:tc>
              </a:tr>
              <a:tr h="388259">
                <a:tc>
                  <a:txBody>
                    <a:bodyPr/>
                    <a:lstStyle/>
                    <a:p>
                      <a:pPr rtl="0" fontAlgn="b"/>
                      <a:r>
                        <a:rPr lang="en-US" sz="1800">
                          <a:effectLst/>
                          <a:latin typeface="Karla" charset="0"/>
                          <a:ea typeface="Karla" charset="0"/>
                          <a:cs typeface="Karla" charset="0"/>
                        </a:rPr>
                        <a:t>Lecture 1</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dirty="0">
                          <a:effectLst/>
                          <a:latin typeface="Karla" charset="0"/>
                          <a:ea typeface="Karla" charset="0"/>
                          <a:cs typeface="Karla" charset="0"/>
                        </a:rPr>
                        <a:t>9.00-10.30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dirty="0">
                          <a:effectLst/>
                          <a:latin typeface="Karla" charset="0"/>
                          <a:ea typeface="Karla" charset="0"/>
                          <a:cs typeface="Karla" charset="0"/>
                        </a:rPr>
                        <a:t>Break</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c>
                  <a:txBody>
                    <a:bodyPr/>
                    <a:lstStyle/>
                    <a:p>
                      <a:pPr rtl="0" fontAlgn="b"/>
                      <a:r>
                        <a:rPr lang="mr-IN" sz="1800" dirty="0">
                          <a:effectLst/>
                          <a:latin typeface="Karla" charset="0"/>
                          <a:ea typeface="Karla" charset="0"/>
                          <a:cs typeface="Karla" charset="0"/>
                        </a:rPr>
                        <a:t>10.30-11.00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D9D9D9"/>
                    </a:solidFill>
                  </a:tcPr>
                </a:tc>
              </a:tr>
              <a:tr h="388259">
                <a:tc>
                  <a:txBody>
                    <a:bodyPr/>
                    <a:lstStyle/>
                    <a:p>
                      <a:pPr rtl="0" fontAlgn="b"/>
                      <a:r>
                        <a:rPr lang="de-DE" sz="1800">
                          <a:effectLst/>
                          <a:latin typeface="Karla" charset="0"/>
                          <a:ea typeface="Karla" charset="0"/>
                          <a:cs typeface="Karla" charset="0"/>
                        </a:rPr>
                        <a:t>Lab 1</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tr-TR" sz="1800" dirty="0">
                          <a:effectLst/>
                          <a:latin typeface="Karla" charset="0"/>
                          <a:ea typeface="Karla" charset="0"/>
                          <a:cs typeface="Karla" charset="0"/>
                        </a:rPr>
                        <a:t>11.00-12.00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a:effectLst/>
                          <a:latin typeface="Karla" charset="0"/>
                          <a:ea typeface="Karla" charset="0"/>
                          <a:cs typeface="Karla" charset="0"/>
                        </a:rPr>
                        <a:t>Exercises 1</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tr-TR" sz="1800">
                          <a:effectLst/>
                          <a:latin typeface="Karla" charset="0"/>
                          <a:ea typeface="Karla" charset="0"/>
                          <a:cs typeface="Karla" charset="0"/>
                        </a:rPr>
                        <a:t>12.00-13.00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dirty="0">
                          <a:effectLst/>
                          <a:latin typeface="Karla" charset="0"/>
                          <a:ea typeface="Karla" charset="0"/>
                          <a:cs typeface="Karla" charset="0"/>
                        </a:rPr>
                        <a:t>Lunch</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c>
                  <a:txBody>
                    <a:bodyPr/>
                    <a:lstStyle/>
                    <a:p>
                      <a:pPr rtl="0" fontAlgn="b"/>
                      <a:r>
                        <a:rPr lang="cs-CZ" sz="1800">
                          <a:effectLst/>
                          <a:latin typeface="Karla" charset="0"/>
                          <a:ea typeface="Karla" charset="0"/>
                          <a:cs typeface="Karla" charset="0"/>
                        </a:rPr>
                        <a:t>13.00-14.00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r>
              <a:tr h="419756">
                <a:tc>
                  <a:txBody>
                    <a:bodyPr/>
                    <a:lstStyle/>
                    <a:p>
                      <a:pPr rtl="0" fontAlgn="b"/>
                      <a:r>
                        <a:rPr lang="en-US" sz="1800">
                          <a:effectLst/>
                          <a:latin typeface="Karla" charset="0"/>
                          <a:ea typeface="Karla" charset="0"/>
                          <a:cs typeface="Karla" charset="0"/>
                        </a:rPr>
                        <a:t>Lecture 2</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dirty="0">
                          <a:effectLst/>
                          <a:latin typeface="Karla" charset="0"/>
                          <a:ea typeface="Karla" charset="0"/>
                          <a:cs typeface="Karla" charset="0"/>
                        </a:rPr>
                        <a:t>14.00-15.30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430881">
                <a:tc>
                  <a:txBody>
                    <a:bodyPr/>
                    <a:lstStyle/>
                    <a:p>
                      <a:pPr rtl="0" fontAlgn="b"/>
                      <a:r>
                        <a:rPr lang="en-US" sz="1800">
                          <a:effectLst/>
                          <a:latin typeface="Karla" charset="0"/>
                          <a:ea typeface="Karla" charset="0"/>
                          <a:cs typeface="Karla" charset="0"/>
                        </a:rPr>
                        <a:t>Break</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c>
                  <a:txBody>
                    <a:bodyPr/>
                    <a:lstStyle/>
                    <a:p>
                      <a:pPr rtl="0" fontAlgn="b"/>
                      <a:r>
                        <a:rPr lang="mr-IN" sz="1800">
                          <a:effectLst/>
                          <a:latin typeface="Karla" charset="0"/>
                          <a:ea typeface="Karla" charset="0"/>
                          <a:cs typeface="Karla" charset="0"/>
                        </a:rPr>
                        <a:t>15.30-16.00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CCCCC"/>
                    </a:solidFill>
                  </a:tcPr>
                </a:tc>
              </a:tr>
              <a:tr h="446271">
                <a:tc>
                  <a:txBody>
                    <a:bodyPr/>
                    <a:lstStyle/>
                    <a:p>
                      <a:pPr rtl="0" fontAlgn="b"/>
                      <a:r>
                        <a:rPr lang="de-DE" sz="1800">
                          <a:effectLst/>
                          <a:latin typeface="Karla" charset="0"/>
                          <a:ea typeface="Karla" charset="0"/>
                          <a:cs typeface="Karla" charset="0"/>
                        </a:rPr>
                        <a:t>Lab 2</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a:effectLst/>
                          <a:latin typeface="Karla" charset="0"/>
                          <a:ea typeface="Karla" charset="0"/>
                          <a:cs typeface="Karla" charset="0"/>
                        </a:rPr>
                        <a:t>16.00-17.00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r h="388259">
                <a:tc>
                  <a:txBody>
                    <a:bodyPr/>
                    <a:lstStyle/>
                    <a:p>
                      <a:pPr rtl="0" fontAlgn="b"/>
                      <a:r>
                        <a:rPr lang="en-US" sz="1800">
                          <a:effectLst/>
                          <a:latin typeface="Karla" charset="0"/>
                          <a:ea typeface="Karla" charset="0"/>
                          <a:cs typeface="Karla" charset="0"/>
                        </a:rPr>
                        <a:t>Exercises 2</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mr-IN" sz="1800" dirty="0">
                          <a:effectLst/>
                          <a:latin typeface="Karla" charset="0"/>
                          <a:ea typeface="Karla" charset="0"/>
                          <a:cs typeface="Karla" charset="0"/>
                        </a:rPr>
                        <a:t>17.00-18.00</a:t>
                      </a:r>
                    </a:p>
                  </a:txBody>
                  <a:tcPr marL="18974" marR="18974" marT="12649" marB="12649"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207775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F9E2911-19A9-DF44-8C34-6640BC065417}"/>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D36D3EF-4839-BD4B-8D5F-10BF554CE9B6}"/>
              </a:ext>
            </a:extLst>
          </p:cNvPr>
          <p:cNvPicPr>
            <a:picLocks noChangeAspect="1"/>
          </p:cNvPicPr>
          <p:nvPr/>
        </p:nvPicPr>
        <p:blipFill>
          <a:blip r:embed="rId2"/>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xmlns=""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130</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1714B646-3732-734E-8375-7BBDDFDF3A45}"/>
              </a:ext>
            </a:extLst>
          </p:cNvPr>
          <p:cNvPicPr>
            <a:picLocks noChangeAspect="1"/>
          </p:cNvPicPr>
          <p:nvPr/>
        </p:nvPicPr>
        <p:blipFill>
          <a:blip r:embed="rId2"/>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131</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predictions,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(shown with dotted line) and the 95% CI of those predictions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a:blip r:embed="rId4"/>
                <a:stretch>
                  <a:fillRect l="-886" t="-4688" b="-187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475229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4" name="Slide Number Placeholder 3"/>
          <p:cNvSpPr>
            <a:spLocks noGrp="1"/>
          </p:cNvSpPr>
          <p:nvPr>
            <p:ph type="sldNum" sz="quarter" idx="12"/>
          </p:nvPr>
        </p:nvSpPr>
        <p:spPr/>
        <p:txBody>
          <a:bodyPr/>
          <a:lstStyle/>
          <a:p>
            <a:fld id="{81B7CCDB-6D39-0547-B7B3-C80E39D6513A}" type="slidenum">
              <a:rPr lang="en-US" smtClean="0"/>
              <a:t>132</a:t>
            </a:fld>
            <a:endParaRPr lang="en-US"/>
          </a:p>
        </p:txBody>
      </p:sp>
      <p:sp>
        <p:nvSpPr>
          <p:cNvPr id="6" name="Content Placeholder 2"/>
          <p:cNvSpPr txBox="1">
            <a:spLocks/>
          </p:cNvSpPr>
          <p:nvPr/>
        </p:nvSpPr>
        <p:spPr>
          <a:xfrm>
            <a:off x="932496" y="1129437"/>
            <a:ext cx="10327008" cy="38997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So far we have examined only one predictor at the time. Next lecture we will see how to use multiple predictors together and evaluate the significance of each predictor when cofounding effects are present. </a:t>
            </a:r>
          </a:p>
          <a:p>
            <a:pPr marL="342900" indent="-342900">
              <a:buFont typeface="Arial" charset="0"/>
              <a:buChar char="•"/>
            </a:pPr>
            <a:endParaRPr lang="en-US" sz="2400" dirty="0"/>
          </a:p>
          <a:p>
            <a:pPr marL="342900" indent="-342900">
              <a:buFont typeface="Arial" charset="0"/>
              <a:buChar char="•"/>
            </a:pPr>
            <a:r>
              <a:rPr lang="en-US" sz="2400" dirty="0"/>
              <a:t>In this lecture we used sub-samples to estimate the CI. Next lecture we will </a:t>
            </a:r>
            <a:r>
              <a:rPr lang="en-US" sz="2400"/>
              <a:t>introduce bootstrapping,  </a:t>
            </a:r>
            <a:r>
              <a:rPr lang="en-US" sz="2400" dirty="0"/>
              <a:t>a </a:t>
            </a:r>
            <a:r>
              <a:rPr lang="en-US" sz="2400"/>
              <a:t>trick for </a:t>
            </a:r>
            <a:r>
              <a:rPr lang="en-US" sz="2400" dirty="0"/>
              <a:t>re-using the data to estimate the CI. </a:t>
            </a:r>
          </a:p>
          <a:p>
            <a:pPr marL="342900" indent="-342900">
              <a:buFont typeface="Arial" charset="0"/>
              <a:buChar char="•"/>
            </a:pPr>
            <a:endParaRPr lang="en-US" sz="2400" dirty="0"/>
          </a:p>
          <a:p>
            <a:pPr marL="342900" indent="-342900">
              <a:buFont typeface="Arial" charset="0"/>
              <a:buChar char="•"/>
            </a:pPr>
            <a:endParaRPr lang="en-US" sz="2400" dirty="0"/>
          </a:p>
        </p:txBody>
      </p:sp>
    </p:spTree>
    <p:extLst>
      <p:ext uri="{BB962C8B-B14F-4D97-AF65-F5344CB8AC3E}">
        <p14:creationId xmlns:p14="http://schemas.microsoft.com/office/powerpoint/2010/main" val="150784699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Tree>
    <p:extLst>
      <p:ext uri="{BB962C8B-B14F-4D97-AF65-F5344CB8AC3E}">
        <p14:creationId xmlns:p14="http://schemas.microsoft.com/office/powerpoint/2010/main" val="2030091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134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77060135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84576910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we 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4724196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27139361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7894509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576E6-96F6-9A45-BEFF-79FBB9C5FDC1}"/>
              </a:ext>
            </a:extLst>
          </p:cNvPr>
          <p:cNvSpPr>
            <a:spLocks noGrp="1"/>
          </p:cNvSpPr>
          <p:nvPr>
            <p:ph type="title"/>
          </p:nvPr>
        </p:nvSpPr>
        <p:spPr/>
        <p:txBody>
          <a:bodyPr/>
          <a:lstStyle/>
          <a:p>
            <a:r>
              <a:rPr lang="en-US" dirty="0"/>
              <a:t>Data Science</a:t>
            </a:r>
          </a:p>
        </p:txBody>
      </p:sp>
      <p:sp>
        <p:nvSpPr>
          <p:cNvPr id="3" name="Slide Number Placeholder 2">
            <a:extLst>
              <a:ext uri="{FF2B5EF4-FFF2-40B4-BE49-F238E27FC236}">
                <a16:creationId xmlns:a16="http://schemas.microsoft.com/office/drawing/2014/main" xmlns="" id="{7B1ED362-54E2-F34C-89CF-2FE84DD1EBCA}"/>
              </a:ext>
            </a:extLst>
          </p:cNvPr>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275346680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Tree>
    <p:extLst>
      <p:ext uri="{BB962C8B-B14F-4D97-AF65-F5344CB8AC3E}">
        <p14:creationId xmlns:p14="http://schemas.microsoft.com/office/powerpoint/2010/main" val="194078792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 xmlns:a16="http://schemas.microsoft.com/office/drawing/2014/main" val="20000"/>
                    </a:ext>
                  </a:extLst>
                </a:gridCol>
                <a:gridCol w="713105">
                  <a:extLst>
                    <a:ext uri="{9D8B030D-6E8A-4147-A177-3AD203B41FA5}">
                      <a16:colId xmlns="" xmlns:a16="http://schemas.microsoft.com/office/drawing/2014/main" val="20001"/>
                    </a:ext>
                  </a:extLst>
                </a:gridCol>
                <a:gridCol w="841693">
                  <a:extLst>
                    <a:ext uri="{9D8B030D-6E8A-4147-A177-3AD203B41FA5}">
                      <a16:colId xmlns="" xmlns:a16="http://schemas.microsoft.com/office/drawing/2014/main" val="20002"/>
                    </a:ext>
                  </a:extLst>
                </a:gridCol>
                <a:gridCol w="773430">
                  <a:extLst>
                    <a:ext uri="{9D8B030D-6E8A-4147-A177-3AD203B41FA5}">
                      <a16:colId xmlns="" xmlns:a16="http://schemas.microsoft.com/office/drawing/2014/main" val="20003"/>
                    </a:ext>
                  </a:extLst>
                </a:gridCol>
                <a:gridCol w="567055">
                  <a:extLst>
                    <a:ext uri="{9D8B030D-6E8A-4147-A177-3AD203B41FA5}">
                      <a16:colId xmlns="" xmlns:a16="http://schemas.microsoft.com/office/drawing/2014/main" val="20004"/>
                    </a:ext>
                  </a:extLst>
                </a:gridCol>
                <a:gridCol w="1178243">
                  <a:extLst>
                    <a:ext uri="{9D8B030D-6E8A-4147-A177-3AD203B41FA5}">
                      <a16:colId xmlns="" xmlns:a16="http://schemas.microsoft.com/office/drawing/2014/main" val="20005"/>
                    </a:ext>
                  </a:extLst>
                </a:gridCol>
                <a:gridCol w="908368">
                  <a:extLst>
                    <a:ext uri="{9D8B030D-6E8A-4147-A177-3AD203B41FA5}">
                      <a16:colId xmlns="" xmlns:a16="http://schemas.microsoft.com/office/drawing/2014/main" val="20006"/>
                    </a:ext>
                  </a:extLst>
                </a:gridCol>
                <a:gridCol w="1013143">
                  <a:extLst>
                    <a:ext uri="{9D8B030D-6E8A-4147-A177-3AD203B41FA5}">
                      <a16:colId xmlns="" xmlns:a16="http://schemas.microsoft.com/office/drawing/2014/main" val="20007"/>
                    </a:ext>
                  </a:extLst>
                </a:gridCol>
                <a:gridCol w="998855">
                  <a:extLst>
                    <a:ext uri="{9D8B030D-6E8A-4147-A177-3AD203B41FA5}">
                      <a16:colId xmlns="" xmlns:a16="http://schemas.microsoft.com/office/drawing/2014/main" val="20008"/>
                    </a:ext>
                  </a:extLst>
                </a:gridCol>
                <a:gridCol w="1214755">
                  <a:extLst>
                    <a:ext uri="{9D8B030D-6E8A-4147-A177-3AD203B41FA5}">
                      <a16:colId xmlns="" xmlns:a16="http://schemas.microsoft.com/office/drawing/2014/main" val="20009"/>
                    </a:ext>
                  </a:extLst>
                </a:gridCol>
                <a:gridCol w="1038468">
                  <a:extLst>
                    <a:ext uri="{9D8B030D-6E8A-4147-A177-3AD203B41FA5}">
                      <a16:colId xmlns=""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69349077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110563592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b="1" dirty="0">
                    <a:latin typeface="Karla" charset="0"/>
                    <a:ea typeface="Karla" charset="0"/>
                    <a:cs typeface="Karla" charset="0"/>
                  </a:rPr>
                  <a:t>Question: </a:t>
                </a:r>
                <a:r>
                  <a:rPr lang="en-US" dirty="0">
                    <a:latin typeface="Karla" charset="0"/>
                    <a:ea typeface="Karla" charset="0"/>
                    <a:cs typeface="Karla" charset="0"/>
                  </a:rPr>
                  <a:t>What is interpretation of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a:latin typeface="Karla" charset="0"/>
                    <a:ea typeface="Karla" charset="0"/>
                    <a:cs typeface="Karla" charset="0"/>
                  </a:rPr>
                  <a:t> and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oMath>
                </a14:m>
                <a:r>
                  <a:rPr lang="en-US" dirty="0">
                    <a:latin typeface="Karla" charset="0"/>
                    <a:ea typeface="Karla" charset="0"/>
                    <a:cs typeface="Karla" charset="0"/>
                  </a:rPr>
                  <a:t>? </a:t>
                </a: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Tree>
    <p:extLst>
      <p:ext uri="{BB962C8B-B14F-4D97-AF65-F5344CB8AC3E}">
        <p14:creationId xmlns:p14="http://schemas.microsoft.com/office/powerpoint/2010/main" val="24704440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Tree>
    <p:extLst>
      <p:ext uri="{BB962C8B-B14F-4D97-AF65-F5344CB8AC3E}">
        <p14:creationId xmlns:p14="http://schemas.microsoft.com/office/powerpoint/2010/main" val="98942518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130318876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50789121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Tree>
    <p:extLst>
      <p:ext uri="{BB962C8B-B14F-4D97-AF65-F5344CB8AC3E}">
        <p14:creationId xmlns:p14="http://schemas.microsoft.com/office/powerpoint/2010/main" val="36503589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9914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Tree>
    <p:extLst>
      <p:ext uri="{BB962C8B-B14F-4D97-AF65-F5344CB8AC3E}">
        <p14:creationId xmlns:p14="http://schemas.microsoft.com/office/powerpoint/2010/main" val="474939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FA029E-8988-FA4F-92FE-0B6C52B93E70}"/>
              </a:ext>
            </a:extLst>
          </p:cNvPr>
          <p:cNvSpPr>
            <a:spLocks noGrp="1"/>
          </p:cNvSpPr>
          <p:nvPr>
            <p:ph type="title"/>
          </p:nvPr>
        </p:nvSpPr>
        <p:spPr/>
        <p:txBody>
          <a:bodyPr/>
          <a:lstStyle/>
          <a:p>
            <a:r>
              <a:rPr lang="en-US" dirty="0"/>
              <a:t>Why?</a:t>
            </a:r>
          </a:p>
        </p:txBody>
      </p:sp>
      <p:pic>
        <p:nvPicPr>
          <p:cNvPr id="6" name="Content Placeholder 5">
            <a:extLst>
              <a:ext uri="{FF2B5EF4-FFF2-40B4-BE49-F238E27FC236}">
                <a16:creationId xmlns:a16="http://schemas.microsoft.com/office/drawing/2014/main" xmlns="" id="{D9CBA2D2-B6CF-0841-85A0-642BE068BDCD}"/>
              </a:ext>
            </a:extLst>
          </p:cNvPr>
          <p:cNvPicPr>
            <a:picLocks noGrp="1" noChangeAspect="1"/>
          </p:cNvPicPr>
          <p:nvPr>
            <p:ph idx="1"/>
          </p:nvPr>
        </p:nvPicPr>
        <p:blipFill>
          <a:blip r:embed="rId2"/>
          <a:stretch>
            <a:fillRect/>
          </a:stretch>
        </p:blipFill>
        <p:spPr>
          <a:xfrm>
            <a:off x="1992784" y="1215880"/>
            <a:ext cx="8443484" cy="4807240"/>
          </a:xfrm>
        </p:spPr>
      </p:pic>
      <p:sp>
        <p:nvSpPr>
          <p:cNvPr id="4" name="Slide Number Placeholder 3">
            <a:extLst>
              <a:ext uri="{FF2B5EF4-FFF2-40B4-BE49-F238E27FC236}">
                <a16:creationId xmlns:a16="http://schemas.microsoft.com/office/drawing/2014/main" xmlns="" id="{62972169-BEFC-704C-AEEA-DD754F1C4D12}"/>
              </a:ext>
            </a:extLst>
          </p:cNvPr>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662632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Tree>
    <p:extLst>
      <p:ext uri="{BB962C8B-B14F-4D97-AF65-F5344CB8AC3E}">
        <p14:creationId xmlns:p14="http://schemas.microsoft.com/office/powerpoint/2010/main" val="11645228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Tree>
    <p:extLst>
      <p:ext uri="{BB962C8B-B14F-4D97-AF65-F5344CB8AC3E}">
        <p14:creationId xmlns:p14="http://schemas.microsoft.com/office/powerpoint/2010/main" val="85586754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72032759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118057102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81B7CCDB-6D39-0547-B7B3-C80E39D6513A}" type="slidenum">
              <a:rPr lang="en-US" smtClean="0"/>
              <a:t>153</a:t>
            </a:fld>
            <a:endParaRPr lang="en-US"/>
          </a:p>
        </p:txBody>
      </p:sp>
      <p:sp>
        <p:nvSpPr>
          <p:cNvPr id="7" name="Content Placeholder 6"/>
          <p:cNvSpPr>
            <a:spLocks noGrp="1"/>
          </p:cNvSpPr>
          <p:nvPr>
            <p:ph idx="1"/>
          </p:nvPr>
        </p:nvSpPr>
        <p:spPr>
          <a:xfrm>
            <a:off x="833415" y="1177758"/>
            <a:ext cx="10327008" cy="4188326"/>
          </a:xfrm>
        </p:spPr>
        <p:txBody>
          <a:bodyPr/>
          <a:lstStyle/>
          <a:p>
            <a:pPr>
              <a:spcAft>
                <a:spcPts val="1200"/>
              </a:spcAft>
            </a:pPr>
            <a:r>
              <a:rPr lang="en-US" dirty="0"/>
              <a:t>Overfitting</a:t>
            </a:r>
          </a:p>
          <a:p>
            <a:pPr>
              <a:spcAft>
                <a:spcPts val="1200"/>
              </a:spcAft>
            </a:pPr>
            <a:r>
              <a:rPr lang="en-US" dirty="0"/>
              <a:t>Applications of Model Selection</a:t>
            </a:r>
          </a:p>
          <a:p>
            <a:pPr>
              <a:spcAft>
                <a:spcPts val="1200"/>
              </a:spcAft>
            </a:pPr>
            <a:r>
              <a:rPr lang="en-US" dirty="0"/>
              <a:t>Behind Ordinary Lease Squares, AIC, BIC</a:t>
            </a:r>
          </a:p>
          <a:p>
            <a:pPr>
              <a:spcAft>
                <a:spcPts val="1200"/>
              </a:spcAft>
            </a:pPr>
            <a:r>
              <a:rPr lang="en-US" dirty="0"/>
              <a:t>Bias vs Variance</a:t>
            </a:r>
          </a:p>
          <a:p>
            <a:pPr>
              <a:spcAft>
                <a:spcPts val="1200"/>
              </a:spcAft>
            </a:pPr>
            <a:r>
              <a:rPr lang="en-US" dirty="0"/>
              <a:t>Regularization: LASSO and Ridge</a:t>
            </a:r>
          </a:p>
          <a:p>
            <a:pPr>
              <a:spcAft>
                <a:spcPts val="1200"/>
              </a:spcAft>
            </a:pPr>
            <a:r>
              <a:rPr lang="en-US" dirty="0"/>
              <a:t>Regularization Methods: A Comparison</a:t>
            </a:r>
          </a:p>
        </p:txBody>
      </p:sp>
    </p:spTree>
    <p:extLst>
      <p:ext uri="{BB962C8B-B14F-4D97-AF65-F5344CB8AC3E}">
        <p14:creationId xmlns:p14="http://schemas.microsoft.com/office/powerpoint/2010/main" val="117531770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0099987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Overfitting</a:t>
            </a:r>
          </a:p>
        </p:txBody>
      </p:sp>
    </p:spTree>
    <p:extLst>
      <p:ext uri="{BB962C8B-B14F-4D97-AF65-F5344CB8AC3E}">
        <p14:creationId xmlns:p14="http://schemas.microsoft.com/office/powerpoint/2010/main" val="13389848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8375731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370797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237564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FA029E-8988-FA4F-92FE-0B6C52B93E70}"/>
              </a:ext>
            </a:extLst>
          </p:cNvPr>
          <p:cNvSpPr>
            <a:spLocks noGrp="1"/>
          </p:cNvSpPr>
          <p:nvPr>
            <p:ph type="title"/>
          </p:nvPr>
        </p:nvSpPr>
        <p:spPr/>
        <p:txBody>
          <a:bodyPr/>
          <a:lstStyle/>
          <a:p>
            <a:r>
              <a:rPr lang="en-US" dirty="0"/>
              <a:t>Why?</a:t>
            </a:r>
          </a:p>
        </p:txBody>
      </p:sp>
      <p:pic>
        <p:nvPicPr>
          <p:cNvPr id="8" name="Content Placeholder 7">
            <a:extLst>
              <a:ext uri="{FF2B5EF4-FFF2-40B4-BE49-F238E27FC236}">
                <a16:creationId xmlns:a16="http://schemas.microsoft.com/office/drawing/2014/main" xmlns="" id="{E1F16BF2-9629-E741-B7F6-518A89937654}"/>
              </a:ext>
            </a:extLst>
          </p:cNvPr>
          <p:cNvPicPr>
            <a:picLocks noGrp="1" noChangeAspect="1"/>
          </p:cNvPicPr>
          <p:nvPr>
            <p:ph idx="1"/>
          </p:nvPr>
        </p:nvPicPr>
        <p:blipFill>
          <a:blip r:embed="rId2"/>
          <a:stretch>
            <a:fillRect/>
          </a:stretch>
        </p:blipFill>
        <p:spPr>
          <a:xfrm>
            <a:off x="1809663" y="1214628"/>
            <a:ext cx="9049911" cy="4809744"/>
          </a:xfrm>
        </p:spPr>
      </p:pic>
      <p:sp>
        <p:nvSpPr>
          <p:cNvPr id="4" name="Slide Number Placeholder 3">
            <a:extLst>
              <a:ext uri="{FF2B5EF4-FFF2-40B4-BE49-F238E27FC236}">
                <a16:creationId xmlns:a16="http://schemas.microsoft.com/office/drawing/2014/main" xmlns="" id="{62972169-BEFC-704C-AEEA-DD754F1C4D12}"/>
              </a:ext>
            </a:extLst>
          </p:cNvPr>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4877262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5776786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833414" y="1177758"/>
            <a:ext cx="10748985" cy="2111143"/>
          </a:xfrm>
        </p:spPr>
        <p:txBody>
          <a:bodyPr/>
          <a:lstStyle/>
          <a:p>
            <a:r>
              <a:rPr lang="en-US" sz="2400" b="1" dirty="0"/>
              <a:t>Model selection </a:t>
            </a:r>
            <a:r>
              <a:rPr lang="en-US" sz="2400" dirty="0"/>
              <a:t>is the application of a principled method to determine the complexity of the model, e.g. choosing a subset of predictors, choosing the degree of the polynomial model etc.</a:t>
            </a:r>
          </a:p>
          <a:p>
            <a:endParaRPr lang="en-US" sz="2400" dirty="0"/>
          </a:p>
          <a:p>
            <a:r>
              <a:rPr lang="en-US" sz="2400" dirty="0"/>
              <a:t>A strong motivation for performing model selection is to avoid overfitting, which we saw can happen when: </a:t>
            </a:r>
          </a:p>
          <a:p>
            <a:endParaRPr lang="en-US" sz="2400" dirty="0"/>
          </a:p>
          <a:p>
            <a:pPr marL="342900" indent="-342900">
              <a:buFont typeface="Arial" charset="0"/>
              <a:buChar char="•"/>
            </a:pPr>
            <a:r>
              <a:rPr lang="en-US" sz="2400" dirty="0"/>
              <a:t>there are too many predictors:</a:t>
            </a:r>
          </a:p>
          <a:p>
            <a:pPr marL="1085820" lvl="1" indent="-342900">
              <a:buFont typeface="Arial" charset="0"/>
              <a:buChar char="•"/>
            </a:pPr>
            <a:r>
              <a:rPr lang="en-US" sz="2000" dirty="0"/>
              <a:t>the feature space has high dimensionality</a:t>
            </a:r>
          </a:p>
          <a:p>
            <a:pPr marL="1085820" lvl="1" indent="-342900">
              <a:buFont typeface="Arial" charset="0"/>
              <a:buChar char="•"/>
            </a:pPr>
            <a:r>
              <a:rPr lang="en-US" sz="2000" dirty="0"/>
              <a:t>the polynomial degree is too high</a:t>
            </a:r>
          </a:p>
          <a:p>
            <a:pPr marL="1085820" lvl="1" indent="-342900">
              <a:buFont typeface="Arial" charset="0"/>
              <a:buChar char="•"/>
            </a:pPr>
            <a:r>
              <a:rPr lang="en-US" sz="2000" dirty="0"/>
              <a:t>too many cross terms are considered</a:t>
            </a:r>
          </a:p>
          <a:p>
            <a:pPr marL="342900" indent="-342900">
              <a:buFont typeface="Arial" charset="0"/>
              <a:buChar char="•"/>
            </a:pPr>
            <a:r>
              <a:rPr lang="en-US" sz="2400" dirty="0"/>
              <a:t>the coefficients values are too extreme</a:t>
            </a:r>
          </a:p>
          <a:p>
            <a:endParaRPr lang="en-US" sz="2400" dirty="0"/>
          </a:p>
          <a:p>
            <a:endParaRPr lang="en-US" sz="2400" dirty="0"/>
          </a:p>
        </p:txBody>
      </p:sp>
    </p:spTree>
    <p:extLst>
      <p:ext uri="{BB962C8B-B14F-4D97-AF65-F5344CB8AC3E}">
        <p14:creationId xmlns:p14="http://schemas.microsoft.com/office/powerpoint/2010/main" val="2718554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and Cross Validation</a:t>
            </a:r>
            <a:br>
              <a:rPr lang="en-US" dirty="0"/>
            </a:br>
            <a:endParaRPr lang="en-US" dirty="0"/>
          </a:p>
        </p:txBody>
      </p:sp>
      <p:sp>
        <p:nvSpPr>
          <p:cNvPr id="3" name="Content Placeholder 2"/>
          <p:cNvSpPr>
            <a:spLocks noGrp="1"/>
          </p:cNvSpPr>
          <p:nvPr>
            <p:ph idx="1"/>
          </p:nvPr>
        </p:nvSpPr>
        <p:spPr>
          <a:xfrm>
            <a:off x="833414" y="1177758"/>
            <a:ext cx="10908011" cy="2111143"/>
          </a:xfrm>
        </p:spPr>
        <p:txBody>
          <a:bodyPr/>
          <a:lstStyle/>
          <a:p>
            <a:pPr>
              <a:spcAft>
                <a:spcPts val="1800"/>
              </a:spcAft>
            </a:pPr>
            <a:r>
              <a:rPr lang="en-US" sz="2400" dirty="0"/>
              <a:t>Last time, we addressed the issue of selecting optimal subsets of predictors (including choosing the degree of polynomial models) through:</a:t>
            </a:r>
          </a:p>
          <a:p>
            <a:pPr marL="342900" indent="-342900">
              <a:spcAft>
                <a:spcPts val="1800"/>
              </a:spcAft>
              <a:buFont typeface="Arial" charset="0"/>
              <a:buChar char="•"/>
            </a:pPr>
            <a:r>
              <a:rPr lang="en-US" sz="2400" dirty="0"/>
              <a:t>stepwise variable selection - iteratively building an optimal subset of predictors by optimizing a fixed model evaluation metric each time,</a:t>
            </a:r>
          </a:p>
          <a:p>
            <a:pPr marL="342900" indent="-342900">
              <a:spcAft>
                <a:spcPts val="1800"/>
              </a:spcAft>
              <a:buFont typeface="Arial" charset="0"/>
              <a:buChar char="•"/>
            </a:pPr>
            <a:r>
              <a:rPr lang="en-US" sz="2400" dirty="0"/>
              <a:t>cross validation - selecting an optimal model by evaluating each model on multiple validation sets.</a:t>
            </a:r>
          </a:p>
          <a:p>
            <a:pPr>
              <a:spcAft>
                <a:spcPts val="1800"/>
              </a:spcAft>
            </a:pPr>
            <a:r>
              <a:rPr lang="en-US" sz="2400" dirty="0"/>
              <a:t>Today, we will also address the issue of discouraging extreme values in model parameters</a:t>
            </a:r>
          </a:p>
        </p:txBody>
      </p:sp>
    </p:spTree>
    <p:extLst>
      <p:ext uri="{BB962C8B-B14F-4D97-AF65-F5344CB8AC3E}">
        <p14:creationId xmlns:p14="http://schemas.microsoft.com/office/powerpoint/2010/main" val="137615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Computational Complexity</a:t>
            </a:r>
            <a:br>
              <a:rPr lang="en-US" dirty="0"/>
            </a:br>
            <a:endParaRPr lang="en-US" dirty="0"/>
          </a:p>
        </p:txBody>
      </p:sp>
      <p:sp>
        <p:nvSpPr>
          <p:cNvPr id="3" name="Content Placeholder 2"/>
          <p:cNvSpPr>
            <a:spLocks noGrp="1"/>
          </p:cNvSpPr>
          <p:nvPr>
            <p:ph idx="1"/>
          </p:nvPr>
        </p:nvSpPr>
        <p:spPr/>
        <p:txBody>
          <a:bodyPr/>
          <a:lstStyle/>
          <a:p>
            <a:pPr>
              <a:spcAft>
                <a:spcPts val="1200"/>
              </a:spcAft>
            </a:pPr>
            <a:r>
              <a:rPr lang="en-US" dirty="0"/>
              <a:t>How many models did we evaluate?</a:t>
            </a:r>
          </a:p>
          <a:p>
            <a:pPr marL="457200" indent="-457200">
              <a:spcAft>
                <a:spcPts val="1200"/>
              </a:spcAft>
              <a:buFont typeface="Arial" charset="0"/>
              <a:buChar char="•"/>
            </a:pPr>
            <a:r>
              <a:rPr lang="en-US" dirty="0"/>
              <a:t>1st step, </a:t>
            </a:r>
            <a:r>
              <a:rPr lang="en-US" b="1" i="1" dirty="0"/>
              <a:t>J</a:t>
            </a:r>
            <a:r>
              <a:rPr lang="en-US" b="1" dirty="0"/>
              <a:t> Models</a:t>
            </a:r>
          </a:p>
          <a:p>
            <a:pPr marL="457200" indent="-457200">
              <a:spcAft>
                <a:spcPts val="1200"/>
              </a:spcAft>
              <a:buFont typeface="Arial" charset="0"/>
              <a:buChar char="•"/>
            </a:pPr>
            <a:r>
              <a:rPr lang="en-US" dirty="0"/>
              <a:t>2nd step, </a:t>
            </a:r>
            <a:r>
              <a:rPr lang="en-US" i="1" dirty="0"/>
              <a:t>J-1</a:t>
            </a:r>
            <a:r>
              <a:rPr lang="en-US" dirty="0"/>
              <a:t> </a:t>
            </a:r>
            <a:r>
              <a:rPr lang="en-US" b="1" dirty="0"/>
              <a:t>Models</a:t>
            </a:r>
            <a:r>
              <a:rPr lang="en-US" dirty="0"/>
              <a:t> (add 1 predictor out of </a:t>
            </a:r>
            <a:r>
              <a:rPr lang="en-US" i="1" dirty="0"/>
              <a:t>J-1</a:t>
            </a:r>
            <a:r>
              <a:rPr lang="en-US" dirty="0"/>
              <a:t> possible)</a:t>
            </a:r>
          </a:p>
          <a:p>
            <a:pPr marL="457200" indent="-457200">
              <a:spcAft>
                <a:spcPts val="1200"/>
              </a:spcAft>
              <a:buFont typeface="Arial" charset="0"/>
              <a:buChar char="•"/>
            </a:pPr>
            <a:r>
              <a:rPr lang="en-US" dirty="0"/>
              <a:t>3rd step, </a:t>
            </a:r>
            <a:r>
              <a:rPr lang="en-US" i="1" dirty="0"/>
              <a:t>J-2 </a:t>
            </a:r>
            <a:r>
              <a:rPr lang="en-US" b="1" dirty="0"/>
              <a:t>Models</a:t>
            </a:r>
            <a:r>
              <a:rPr lang="en-US" dirty="0"/>
              <a:t> (add 1 predictor out of </a:t>
            </a:r>
            <a:r>
              <a:rPr lang="en-US" i="1" dirty="0"/>
              <a:t>J-2 </a:t>
            </a:r>
            <a:r>
              <a:rPr lang="en-US" dirty="0"/>
              <a:t>possible)</a:t>
            </a:r>
          </a:p>
          <a:p>
            <a:pPr marL="457200" indent="-457200">
              <a:spcAft>
                <a:spcPts val="1200"/>
              </a:spcAft>
              <a:buFont typeface="Arial" charset="0"/>
              <a:buChar char="•"/>
            </a:pPr>
            <a:r>
              <a:rPr lang="mr-IN" dirty="0"/>
              <a:t>…</a:t>
            </a:r>
            <a:endParaRPr lang="en-US" dirty="0"/>
          </a:p>
          <a:p>
            <a:pPr>
              <a:spcAft>
                <a:spcPts val="1200"/>
              </a:spcAft>
            </a:pPr>
            <a:endParaRPr lang="en-US" dirty="0"/>
          </a:p>
          <a:p>
            <a:pPr>
              <a:spcAft>
                <a:spcPts val="1200"/>
              </a:spcAft>
            </a:pPr>
            <a:endParaRPr lang="en-US" dirty="0"/>
          </a:p>
          <a:p>
            <a:pPr>
              <a:spcAft>
                <a:spcPts val="1200"/>
              </a:spcAft>
            </a:pPr>
            <a:endParaRPr lang="en-US" b="1" dirty="0"/>
          </a:p>
          <a:p>
            <a:pPr>
              <a:spcAft>
                <a:spcPts val="1200"/>
              </a:spcAft>
            </a:pPr>
            <a:endParaRPr lang="en-US" dirty="0"/>
          </a:p>
        </p:txBody>
      </p:sp>
      <p:pic>
        <p:nvPicPr>
          <p:cNvPr id="5" name="Picture 4"/>
          <p:cNvPicPr>
            <a:picLocks noChangeAspect="1"/>
          </p:cNvPicPr>
          <p:nvPr/>
        </p:nvPicPr>
        <p:blipFill>
          <a:blip r:embed="rId2"/>
          <a:stretch>
            <a:fillRect/>
          </a:stretch>
        </p:blipFill>
        <p:spPr>
          <a:xfrm>
            <a:off x="1061670" y="4878136"/>
            <a:ext cx="4159687" cy="477341"/>
          </a:xfrm>
          <a:prstGeom prst="rect">
            <a:avLst/>
          </a:prstGeom>
        </p:spPr>
      </p:pic>
    </p:spTree>
    <p:extLst>
      <p:ext uri="{BB962C8B-B14F-4D97-AF65-F5344CB8AC3E}">
        <p14:creationId xmlns:p14="http://schemas.microsoft.com/office/powerpoint/2010/main" val="70040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 (revisited)</a:t>
            </a:r>
          </a:p>
        </p:txBody>
      </p:sp>
    </p:spTree>
    <p:extLst>
      <p:ext uri="{BB962C8B-B14F-4D97-AF65-F5344CB8AC3E}">
        <p14:creationId xmlns:p14="http://schemas.microsoft.com/office/powerpoint/2010/main" val="14248830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20515"/>
            <a:ext cx="6858000" cy="4572000"/>
          </a:xfrm>
          <a:prstGeom prst="rect">
            <a:avLst/>
          </a:prstGeom>
        </p:spPr>
      </p:pic>
    </p:spTree>
    <p:extLst>
      <p:ext uri="{BB962C8B-B14F-4D97-AF65-F5344CB8AC3E}">
        <p14:creationId xmlns:p14="http://schemas.microsoft.com/office/powerpoint/2010/main" val="14186349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Tree>
    <p:extLst>
      <p:ext uri="{BB962C8B-B14F-4D97-AF65-F5344CB8AC3E}">
        <p14:creationId xmlns:p14="http://schemas.microsoft.com/office/powerpoint/2010/main" val="16347775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
        <p:nvSpPr>
          <p:cNvPr id="4" name="TextBox 3"/>
          <p:cNvSpPr txBox="1"/>
          <p:nvPr/>
        </p:nvSpPr>
        <p:spPr>
          <a:xfrm>
            <a:off x="5895474" y="3332747"/>
            <a:ext cx="1804737" cy="37297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7999148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33" y="1719072"/>
            <a:ext cx="6858001" cy="4572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2569" y="1731104"/>
            <a:ext cx="6858000" cy="4572000"/>
          </a:xfrm>
          <a:prstGeom prst="rect">
            <a:avLst/>
          </a:prstGeom>
        </p:spPr>
      </p:pic>
      <p:sp>
        <p:nvSpPr>
          <p:cNvPr id="2" name="Title 1"/>
          <p:cNvSpPr>
            <a:spLocks noGrp="1"/>
          </p:cNvSpPr>
          <p:nvPr>
            <p:ph type="title"/>
          </p:nvPr>
        </p:nvSpPr>
        <p:spPr/>
        <p:txBody>
          <a:bodyPr/>
          <a:lstStyle/>
          <a:p>
            <a:r>
              <a:rPr lang="en-US" dirty="0"/>
              <a:t>Cross Validation</a:t>
            </a:r>
          </a:p>
        </p:txBody>
      </p:sp>
    </p:spTree>
    <p:extLst>
      <p:ext uri="{BB962C8B-B14F-4D97-AF65-F5344CB8AC3E}">
        <p14:creationId xmlns:p14="http://schemas.microsoft.com/office/powerpoint/2010/main" val="92187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1.85185E-6 L -0.33451 -0.2419 " pathEditMode="relative" rAng="0" ptsTypes="AA">
                                      <p:cBhvr>
                                        <p:cTn id="6" dur="1000" fill="hold"/>
                                        <p:tgtEl>
                                          <p:spTgt spid="7"/>
                                        </p:tgtEl>
                                        <p:attrNameLst>
                                          <p:attrName>ppt_x</p:attrName>
                                          <p:attrName>ppt_y</p:attrName>
                                        </p:attrNameLst>
                                      </p:cBhvr>
                                      <p:rCtr x="-16732" y="-12106"/>
                                    </p:animMotion>
                                  </p:childTnLst>
                                </p:cTn>
                              </p:par>
                              <p:par>
                                <p:cTn id="7" presetID="6" presetClass="emph" presetSubtype="0" fill="hold" nodeType="withEffect">
                                  <p:stCondLst>
                                    <p:cond delay="0"/>
                                  </p:stCondLst>
                                  <p:childTnLst>
                                    <p:animScale>
                                      <p:cBhvr>
                                        <p:cTn id="8" dur="1000" fill="hold"/>
                                        <p:tgtEl>
                                          <p:spTgt spid="7"/>
                                        </p:tgtEl>
                                      </p:cBhvr>
                                      <p:by x="60000" y="6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stretch>
            <a:fillRect/>
          </a:stretch>
        </p:blipFill>
        <p:spPr>
          <a:xfrm>
            <a:off x="2859840" y="2942920"/>
            <a:ext cx="6159500" cy="3479800"/>
          </a:xfrm>
          <a:prstGeom prst="rect">
            <a:avLst/>
          </a:prstGeom>
        </p:spPr>
      </p:pic>
      <p:sp>
        <p:nvSpPr>
          <p:cNvPr id="5" name="TextBox 4"/>
          <p:cNvSpPr txBox="1"/>
          <p:nvPr/>
        </p:nvSpPr>
        <p:spPr>
          <a:xfrm>
            <a:off x="962526" y="1024491"/>
            <a:ext cx="8903369" cy="1569660"/>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Last lecture we have discussed, Leave-One-Out and K-fold Cross Validation. </a:t>
            </a:r>
          </a:p>
          <a:p>
            <a:r>
              <a:rPr lang="en-US" sz="2400" b="1" dirty="0">
                <a:solidFill>
                  <a:schemeClr val="tx1">
                    <a:lumMod val="75000"/>
                    <a:lumOff val="25000"/>
                  </a:schemeClr>
                </a:solidFill>
                <a:latin typeface="Karla" charset="0"/>
                <a:ea typeface="Karla" charset="0"/>
                <a:cs typeface="Karla" charset="0"/>
              </a:rPr>
              <a:t>Question: </a:t>
            </a:r>
            <a:r>
              <a:rPr lang="en-US" sz="2400" dirty="0">
                <a:solidFill>
                  <a:schemeClr val="tx1">
                    <a:lumMod val="75000"/>
                    <a:lumOff val="25000"/>
                  </a:schemeClr>
                </a:solidFill>
                <a:latin typeface="Karla" charset="0"/>
                <a:ea typeface="Karla" charset="0"/>
                <a:cs typeface="Karla" charset="0"/>
              </a:rPr>
              <a:t>What is the right ratio of train/validate/test, how do I choose K?</a:t>
            </a:r>
          </a:p>
        </p:txBody>
      </p:sp>
    </p:spTree>
    <p:extLst>
      <p:ext uri="{BB962C8B-B14F-4D97-AF65-F5344CB8AC3E}">
        <p14:creationId xmlns:p14="http://schemas.microsoft.com/office/powerpoint/2010/main" val="1976197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FA029E-8988-FA4F-92FE-0B6C52B93E70}"/>
              </a:ext>
            </a:extLst>
          </p:cNvPr>
          <p:cNvSpPr>
            <a:spLocks noGrp="1"/>
          </p:cNvSpPr>
          <p:nvPr>
            <p:ph type="title"/>
          </p:nvPr>
        </p:nvSpPr>
        <p:spPr/>
        <p:txBody>
          <a:bodyPr/>
          <a:lstStyle/>
          <a:p>
            <a:r>
              <a:rPr lang="en-US" dirty="0"/>
              <a:t>Why?</a:t>
            </a:r>
          </a:p>
        </p:txBody>
      </p:sp>
      <p:sp>
        <p:nvSpPr>
          <p:cNvPr id="4" name="Slide Number Placeholder 3">
            <a:extLst>
              <a:ext uri="{FF2B5EF4-FFF2-40B4-BE49-F238E27FC236}">
                <a16:creationId xmlns:a16="http://schemas.microsoft.com/office/drawing/2014/main" xmlns="" id="{62972169-BEFC-704C-AEEA-DD754F1C4D12}"/>
              </a:ext>
            </a:extLst>
          </p:cNvPr>
          <p:cNvSpPr>
            <a:spLocks noGrp="1"/>
          </p:cNvSpPr>
          <p:nvPr>
            <p:ph type="sldNum" sz="quarter" idx="12"/>
          </p:nvPr>
        </p:nvSpPr>
        <p:spPr/>
        <p:txBody>
          <a:bodyPr/>
          <a:lstStyle/>
          <a:p>
            <a:fld id="{81B7CCDB-6D39-0547-B7B3-C80E39D6513A}" type="slidenum">
              <a:rPr lang="en-US" smtClean="0"/>
              <a:t>16</a:t>
            </a:fld>
            <a:endParaRPr lang="en-US"/>
          </a:p>
        </p:txBody>
      </p:sp>
      <p:pic>
        <p:nvPicPr>
          <p:cNvPr id="5" name="Picture 4">
            <a:extLst>
              <a:ext uri="{FF2B5EF4-FFF2-40B4-BE49-F238E27FC236}">
                <a16:creationId xmlns:a16="http://schemas.microsoft.com/office/drawing/2014/main" xmlns="" id="{F4EF1364-A43E-8F49-B91F-C8D246D1AB18}"/>
              </a:ext>
            </a:extLst>
          </p:cNvPr>
          <p:cNvPicPr>
            <a:picLocks noChangeAspect="1"/>
          </p:cNvPicPr>
          <p:nvPr/>
        </p:nvPicPr>
        <p:blipFill>
          <a:blip r:embed="rId2"/>
          <a:stretch>
            <a:fillRect/>
          </a:stretch>
        </p:blipFill>
        <p:spPr>
          <a:xfrm>
            <a:off x="2342154" y="1502361"/>
            <a:ext cx="7861300" cy="4838700"/>
          </a:xfrm>
          <a:prstGeom prst="rect">
            <a:avLst/>
          </a:prstGeom>
        </p:spPr>
      </p:pic>
    </p:spTree>
    <p:extLst>
      <p:ext uri="{BB962C8B-B14F-4D97-AF65-F5344CB8AC3E}">
        <p14:creationId xmlns:p14="http://schemas.microsoft.com/office/powerpoint/2010/main" val="13487656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dirty="0"/>
              <a:t>Rather than choosing a subset of significant predictors using stepwise selection with train/validation method, we can use K-fold cross validation:</a:t>
            </a:r>
          </a:p>
          <a:p>
            <a:pPr marL="342900" indent="-342900">
              <a:spcAft>
                <a:spcPts val="1200"/>
              </a:spcAft>
              <a:buFont typeface="Arial" charset="0"/>
              <a:buChar char="•"/>
            </a:pPr>
            <a:r>
              <a:rPr lang="en-US" sz="2400" dirty="0"/>
              <a:t>create a collection of different subsets of the predictors for each subset of predictors, compute the cross</a:t>
            </a:r>
          </a:p>
          <a:p>
            <a:pPr marL="342900" indent="-342900">
              <a:spcAft>
                <a:spcPts val="1200"/>
              </a:spcAft>
              <a:buFont typeface="Arial" charset="0"/>
              <a:buChar char="•"/>
            </a:pPr>
            <a:r>
              <a:rPr lang="en-US" sz="2400" dirty="0"/>
              <a:t>validation score for the model created using only that subset</a:t>
            </a:r>
          </a:p>
          <a:p>
            <a:pPr marL="342900" indent="-342900">
              <a:spcAft>
                <a:spcPts val="1200"/>
              </a:spcAft>
              <a:buFont typeface="Arial" charset="0"/>
              <a:buChar char="•"/>
            </a:pPr>
            <a:r>
              <a:rPr lang="en-US" sz="2400" dirty="0"/>
              <a:t>select the subset (and the corresponding model) with the best cross validation score</a:t>
            </a:r>
          </a:p>
          <a:p>
            <a:pPr marL="342900" indent="-342900">
              <a:spcAft>
                <a:spcPts val="1200"/>
              </a:spcAft>
              <a:buFont typeface="Arial" charset="0"/>
              <a:buChar char="•"/>
            </a:pPr>
            <a:r>
              <a:rPr lang="en-US" sz="2400" dirty="0"/>
              <a:t>evaluate the model one last time on the test set</a:t>
            </a:r>
          </a:p>
          <a:p>
            <a:pPr>
              <a:spcAft>
                <a:spcPts val="1200"/>
              </a:spcAft>
            </a:pPr>
            <a:r>
              <a:rPr lang="en-US" sz="2400" b="1" dirty="0"/>
              <a:t>Question: </a:t>
            </a:r>
            <a:r>
              <a:rPr lang="en-US" sz="2400" dirty="0"/>
              <a:t>What is the difference in multiple predictors and polynomial regression in model selection? </a:t>
            </a:r>
            <a:endParaRPr lang="en-US" sz="2400" b="1" dirty="0"/>
          </a:p>
          <a:p>
            <a:pPr>
              <a:spcAft>
                <a:spcPts val="1200"/>
              </a:spcAft>
            </a:pPr>
            <a:endParaRPr lang="en-US" sz="2400" dirty="0"/>
          </a:p>
        </p:txBody>
      </p:sp>
    </p:spTree>
    <p:extLst>
      <p:ext uri="{BB962C8B-B14F-4D97-AF65-F5344CB8AC3E}">
        <p14:creationId xmlns:p14="http://schemas.microsoft.com/office/powerpoint/2010/main" val="96654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dirty="0"/>
              <a:t>We can frame the problem of degree selection for polynomial models as a predictor selection problem:  which of the predictors</a:t>
            </a:r>
          </a:p>
          <a:p>
            <a:pPr>
              <a:spcAft>
                <a:spcPts val="1200"/>
              </a:spcAft>
            </a:pPr>
            <a:endParaRPr lang="en-US" sz="2400" dirty="0"/>
          </a:p>
          <a:p>
            <a:pPr>
              <a:spcAft>
                <a:spcPts val="1200"/>
              </a:spcAft>
            </a:pPr>
            <a:endParaRPr lang="en-US" sz="2400" dirty="0"/>
          </a:p>
          <a:p>
            <a:pPr>
              <a:spcAft>
                <a:spcPts val="1200"/>
              </a:spcAft>
            </a:pPr>
            <a:r>
              <a:rPr lang="en-US" sz="2400" dirty="0"/>
              <a:t>should we select for modeling?</a:t>
            </a:r>
          </a:p>
          <a:p>
            <a:pPr>
              <a:spcAft>
                <a:spcPts val="1200"/>
              </a:spcAft>
            </a:pPr>
            <a:r>
              <a:rPr lang="en-US" sz="2400" dirty="0"/>
              <a:t>We can apply stepwise selection to determine the optimal subset of predictors.</a:t>
            </a:r>
          </a:p>
        </p:txBody>
      </p:sp>
      <p:pic>
        <p:nvPicPr>
          <p:cNvPr id="4" name="Picture 3"/>
          <p:cNvPicPr>
            <a:picLocks noChangeAspect="1"/>
          </p:cNvPicPr>
          <p:nvPr/>
        </p:nvPicPr>
        <p:blipFill>
          <a:blip r:embed="rId2"/>
          <a:stretch>
            <a:fillRect/>
          </a:stretch>
        </p:blipFill>
        <p:spPr>
          <a:xfrm>
            <a:off x="4660754" y="2468459"/>
            <a:ext cx="2394285" cy="458905"/>
          </a:xfrm>
          <a:prstGeom prst="rect">
            <a:avLst/>
          </a:prstGeom>
        </p:spPr>
      </p:pic>
    </p:spTree>
    <p:extLst>
      <p:ext uri="{BB962C8B-B14F-4D97-AF65-F5344CB8AC3E}">
        <p14:creationId xmlns:p14="http://schemas.microsoft.com/office/powerpoint/2010/main" val="10992056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Selection: Cross Validation</a:t>
            </a:r>
          </a:p>
        </p:txBody>
      </p:sp>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dirty="0"/>
              <a:t>We can also select the degree of a polynomial model using K-fold cross validation sequentially.</a:t>
            </a:r>
          </a:p>
          <a:p>
            <a:pPr marL="342900" indent="-342900">
              <a:spcAft>
                <a:spcPts val="1200"/>
              </a:spcAft>
              <a:buFont typeface="Arial" charset="0"/>
              <a:buChar char="•"/>
            </a:pPr>
            <a:r>
              <a:rPr lang="en-US" sz="2400" dirty="0"/>
              <a:t>consider a number of different degrees for each degree, compute the cross validation score for a polynomial model of that degree</a:t>
            </a:r>
          </a:p>
          <a:p>
            <a:pPr marL="342900" indent="-342900">
              <a:spcAft>
                <a:spcPts val="1200"/>
              </a:spcAft>
              <a:buFont typeface="Arial" charset="0"/>
              <a:buChar char="•"/>
            </a:pPr>
            <a:r>
              <a:rPr lang="en-US" sz="2400" dirty="0"/>
              <a:t>select the degree, and the corresponding model with the best cross validation score</a:t>
            </a:r>
          </a:p>
          <a:p>
            <a:pPr marL="342900" indent="-342900">
              <a:spcAft>
                <a:spcPts val="1200"/>
              </a:spcAft>
              <a:buFont typeface="Arial" charset="0"/>
              <a:buChar char="•"/>
            </a:pPr>
            <a:r>
              <a:rPr lang="en-US" sz="2400" dirty="0"/>
              <a:t>evaluate the model one last time on the test set.</a:t>
            </a:r>
          </a:p>
          <a:p>
            <a:pPr>
              <a:spcAft>
                <a:spcPts val="1200"/>
              </a:spcAft>
            </a:pPr>
            <a:endParaRPr lang="en-US" sz="2400" dirty="0"/>
          </a:p>
        </p:txBody>
      </p:sp>
    </p:spTree>
    <p:extLst>
      <p:ext uri="{BB962C8B-B14F-4D97-AF65-F5344CB8AC3E}">
        <p14:creationId xmlns:p14="http://schemas.microsoft.com/office/powerpoint/2010/main" val="169489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pic>
        <p:nvPicPr>
          <p:cNvPr id="4" name="Picture 3">
            <a:extLst>
              <a:ext uri="{FF2B5EF4-FFF2-40B4-BE49-F238E27FC236}">
                <a16:creationId xmlns="" xmlns:a16="http://schemas.microsoft.com/office/drawing/2014/main" id="{9C8D02AC-B252-AB42-924D-F78A40BBDB49}"/>
              </a:ext>
            </a:extLst>
          </p:cNvPr>
          <p:cNvPicPr>
            <a:picLocks noChangeAspect="1"/>
          </p:cNvPicPr>
          <p:nvPr/>
        </p:nvPicPr>
        <p:blipFill>
          <a:blip r:embed="rId2"/>
          <a:stretch>
            <a:fillRect/>
          </a:stretch>
        </p:blipFill>
        <p:spPr>
          <a:xfrm>
            <a:off x="-194277" y="1343770"/>
            <a:ext cx="6858000" cy="4572000"/>
          </a:xfrm>
          <a:prstGeom prst="rect">
            <a:avLst/>
          </a:prstGeom>
        </p:spPr>
      </p:pic>
      <p:pic>
        <p:nvPicPr>
          <p:cNvPr id="5" name="Picture 4">
            <a:extLst>
              <a:ext uri="{FF2B5EF4-FFF2-40B4-BE49-F238E27FC236}">
                <a16:creationId xmlns="" xmlns:a16="http://schemas.microsoft.com/office/drawing/2014/main" id="{75E6D5A1-DB34-984F-AB39-8815ED7C54DC}"/>
              </a:ext>
            </a:extLst>
          </p:cNvPr>
          <p:cNvPicPr>
            <a:picLocks noChangeAspect="1"/>
          </p:cNvPicPr>
          <p:nvPr/>
        </p:nvPicPr>
        <p:blipFill>
          <a:blip r:embed="rId3"/>
          <a:stretch>
            <a:fillRect/>
          </a:stretch>
        </p:blipFill>
        <p:spPr>
          <a:xfrm>
            <a:off x="5596923" y="1343770"/>
            <a:ext cx="6858002" cy="4572001"/>
          </a:xfrm>
          <a:prstGeom prst="rect">
            <a:avLst/>
          </a:prstGeom>
        </p:spPr>
      </p:pic>
    </p:spTree>
    <p:extLst>
      <p:ext uri="{BB962C8B-B14F-4D97-AF65-F5344CB8AC3E}">
        <p14:creationId xmlns:p14="http://schemas.microsoft.com/office/powerpoint/2010/main" val="18536413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sp>
        <p:nvSpPr>
          <p:cNvPr id="3" name="Content Placeholder 2"/>
          <p:cNvSpPr>
            <a:spLocks noGrp="1"/>
          </p:cNvSpPr>
          <p:nvPr>
            <p:ph idx="1"/>
          </p:nvPr>
        </p:nvSpPr>
        <p:spPr>
          <a:xfrm>
            <a:off x="833415" y="1177758"/>
            <a:ext cx="10921438" cy="2111143"/>
          </a:xfrm>
        </p:spPr>
        <p:txBody>
          <a:bodyPr/>
          <a:lstStyle/>
          <a:p>
            <a:r>
              <a:rPr lang="en-US" sz="2400" dirty="0"/>
              <a:t>Recall our first simple, intuitive, non-parametric model for regression - the </a:t>
            </a:r>
            <a:r>
              <a:rPr lang="en-US" sz="2400" dirty="0" err="1"/>
              <a:t>kNN</a:t>
            </a:r>
            <a:r>
              <a:rPr lang="en-US" sz="2400" dirty="0"/>
              <a:t> model. We saw that it is vitally important to select an appropriate k for the data.</a:t>
            </a:r>
          </a:p>
          <a:p>
            <a:endParaRPr lang="en-US" sz="2400" dirty="0"/>
          </a:p>
          <a:p>
            <a:r>
              <a:rPr lang="en-US" sz="2400" dirty="0"/>
              <a:t>If the k is too small then the model is very sensitive to noise (since a new prediction is based on very few observed neighbors), and if the k is too large, the model tends towards making constant predictions.</a:t>
            </a:r>
          </a:p>
          <a:p>
            <a:endParaRPr lang="en-US" sz="2400" dirty="0"/>
          </a:p>
          <a:p>
            <a:r>
              <a:rPr lang="en-US" sz="2400" dirty="0"/>
              <a:t>A principled way to choose k is through K-fold cross validation.</a:t>
            </a:r>
          </a:p>
          <a:p>
            <a:pPr>
              <a:spcAft>
                <a:spcPts val="1200"/>
              </a:spcAft>
            </a:pPr>
            <a:endParaRPr lang="en-US" sz="2400" dirty="0"/>
          </a:p>
        </p:txBody>
      </p:sp>
    </p:spTree>
    <p:extLst>
      <p:ext uri="{BB962C8B-B14F-4D97-AF65-F5344CB8AC3E}">
        <p14:creationId xmlns:p14="http://schemas.microsoft.com/office/powerpoint/2010/main" val="6056083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CV</a:t>
            </a:r>
          </a:p>
        </p:txBody>
      </p:sp>
      <p:sp>
        <p:nvSpPr>
          <p:cNvPr id="3" name="Content Placeholder 2"/>
          <p:cNvSpPr>
            <a:spLocks noGrp="1"/>
          </p:cNvSpPr>
          <p:nvPr>
            <p:ph idx="1"/>
          </p:nvPr>
        </p:nvSpPr>
        <p:spPr>
          <a:xfrm>
            <a:off x="713099" y="2585453"/>
            <a:ext cx="10327008" cy="2111143"/>
          </a:xfrm>
        </p:spPr>
        <p:txBody>
          <a:bodyPr/>
          <a:lstStyle/>
          <a:p>
            <a:r>
              <a:rPr lang="en-US" sz="2400" dirty="0"/>
              <a:t>In many scenarios, data are not abundant and therefor CV may not be feasible. </a:t>
            </a:r>
          </a:p>
          <a:p>
            <a:endParaRPr lang="en-US" sz="2400" dirty="0"/>
          </a:p>
          <a:p>
            <a:r>
              <a:rPr lang="en-US" sz="2400" dirty="0"/>
              <a:t>What if we do not have enough data to do CV? </a:t>
            </a:r>
          </a:p>
          <a:p>
            <a:endParaRPr lang="en-US" sz="2400" dirty="0"/>
          </a:p>
        </p:txBody>
      </p:sp>
    </p:spTree>
    <p:extLst>
      <p:ext uri="{BB962C8B-B14F-4D97-AF65-F5344CB8AC3E}">
        <p14:creationId xmlns:p14="http://schemas.microsoft.com/office/powerpoint/2010/main" val="15339470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Behind Ordinary Lease Squares, AIC, BIC</a:t>
            </a:r>
            <a:br>
              <a:rPr lang="en-US" dirty="0"/>
            </a:br>
            <a:endParaRPr lang="en-US" dirty="0"/>
          </a:p>
        </p:txBody>
      </p:sp>
    </p:spTree>
    <p:extLst>
      <p:ext uri="{BB962C8B-B14F-4D97-AF65-F5344CB8AC3E}">
        <p14:creationId xmlns:p14="http://schemas.microsoft.com/office/powerpoint/2010/main" val="5072568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BIC</a:t>
            </a:r>
          </a:p>
        </p:txBody>
      </p:sp>
      <p:sp>
        <p:nvSpPr>
          <p:cNvPr id="3" name="Content Placeholder 2"/>
          <p:cNvSpPr>
            <a:spLocks noGrp="1"/>
          </p:cNvSpPr>
          <p:nvPr>
            <p:ph idx="1"/>
          </p:nvPr>
        </p:nvSpPr>
        <p:spPr/>
        <p:txBody>
          <a:bodyPr/>
          <a:lstStyle/>
          <a:p>
            <a:pPr>
              <a:spcAft>
                <a:spcPts val="1200"/>
              </a:spcAft>
            </a:pPr>
            <a:r>
              <a:rPr lang="en-US" sz="2400" dirty="0"/>
              <a:t>We’ve mentioned using AIC/BIC to evaluate the explanatory powers of models.  The following formulae can be used to calculate these criteria:</a:t>
            </a:r>
          </a:p>
          <a:p>
            <a:pPr>
              <a:spcAft>
                <a:spcPts val="1200"/>
              </a:spcAft>
            </a:pPr>
            <a:endParaRPr lang="en-US" sz="2400" dirty="0"/>
          </a:p>
          <a:p>
            <a:pPr>
              <a:spcAft>
                <a:spcPts val="1200"/>
              </a:spcAft>
            </a:pPr>
            <a:endParaRPr lang="en-US" sz="2400" dirty="0"/>
          </a:p>
          <a:p>
            <a:pPr>
              <a:spcAft>
                <a:spcPts val="1200"/>
              </a:spcAft>
            </a:pPr>
            <a:r>
              <a:rPr lang="en-US" sz="2400" dirty="0"/>
              <a:t>where J is the number of predictors in model.</a:t>
            </a:r>
          </a:p>
          <a:p>
            <a:pPr>
              <a:spcAft>
                <a:spcPts val="1200"/>
              </a:spcAft>
            </a:pPr>
            <a:r>
              <a:rPr lang="en-US" sz="2400" dirty="0"/>
              <a:t>Intuitively, AIC/BIC is a loss function that depends both on the predictive error, RSS, and the complexity of the model. We see that we prefer a model with few parameters and low RSS.</a:t>
            </a:r>
          </a:p>
          <a:p>
            <a:pPr>
              <a:spcAft>
                <a:spcPts val="1200"/>
              </a:spcAft>
            </a:pPr>
            <a:r>
              <a:rPr lang="en-US" sz="2400" dirty="0"/>
              <a:t>But why do the formulae look this way - what is the justification?</a:t>
            </a:r>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endParaRPr lang="en-US" sz="2400" dirty="0"/>
          </a:p>
        </p:txBody>
      </p:sp>
      <p:pic>
        <p:nvPicPr>
          <p:cNvPr id="4" name="Picture 3"/>
          <p:cNvPicPr>
            <a:picLocks noChangeAspect="1"/>
          </p:cNvPicPr>
          <p:nvPr/>
        </p:nvPicPr>
        <p:blipFill>
          <a:blip r:embed="rId2"/>
          <a:stretch>
            <a:fillRect/>
          </a:stretch>
        </p:blipFill>
        <p:spPr>
          <a:xfrm>
            <a:off x="4078663" y="2233329"/>
            <a:ext cx="4034674" cy="882585"/>
          </a:xfrm>
          <a:prstGeom prst="rect">
            <a:avLst/>
          </a:prstGeom>
        </p:spPr>
      </p:pic>
    </p:spTree>
    <p:extLst>
      <p:ext uri="{BB962C8B-B14F-4D97-AF65-F5344CB8AC3E}">
        <p14:creationId xmlns:p14="http://schemas.microsoft.com/office/powerpoint/2010/main" val="21036023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01123" cy="2111143"/>
              </a:xfrm>
            </p:spPr>
            <p:txBody>
              <a:bodyPr/>
              <a:lstStyle/>
              <a:p>
                <a:pPr>
                  <a:spcAft>
                    <a:spcPts val="1200"/>
                  </a:spcAft>
                </a:pPr>
                <a:r>
                  <a:rPr lang="en-US" sz="2400" dirty="0"/>
                  <a:t>Recall that our statistical model for linear regression in matrix notation is:</a:t>
                </a:r>
              </a:p>
              <a:p>
                <a:endParaRPr lang="en-US" sz="2400" dirty="0"/>
              </a:p>
              <a:p>
                <a:endParaRPr lang="en-US" sz="2400" dirty="0"/>
              </a:p>
              <a:p>
                <a:r>
                  <a:rPr lang="en-US" sz="2400" dirty="0"/>
                  <a:t>It is standard to suppose that </a:t>
                </a:r>
                <a14:m>
                  <m:oMath xmlns:m="http://schemas.openxmlformats.org/officeDocument/2006/math">
                    <m:r>
                      <a:rPr lang="en-US" sz="2400" i="1" smtClean="0">
                        <a:latin typeface="Cambria Math" charset="0"/>
                        <a:ea typeface="Cambria Math" charset="0"/>
                        <a:cs typeface="Cambria Math" charset="0"/>
                      </a:rPr>
                      <m:t>𝜖</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𝑁</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e>
                    </m:d>
                    <m:r>
                      <a:rPr lang="en-US" sz="2400" b="0" i="1" smtClean="0">
                        <a:latin typeface="Cambria Math" charset="0"/>
                        <a:ea typeface="Cambria Math" charset="0"/>
                        <a:cs typeface="Cambria Math" charset="0"/>
                      </a:rPr>
                      <m:t>. </m:t>
                    </m:r>
                  </m:oMath>
                </a14:m>
                <a:r>
                  <a:rPr lang="en-US" sz="2400" dirty="0"/>
                  <a:t>In fact, in many analyses we have been making this assumption. Then,</a:t>
                </a:r>
              </a:p>
              <a:p>
                <a:endParaRPr lang="en-US" sz="2400" dirty="0"/>
              </a:p>
              <a:p>
                <a:endParaRPr lang="en-US" sz="2400" dirty="0"/>
              </a:p>
              <a:p>
                <a:endParaRPr lang="en-US" sz="2400" dirty="0"/>
              </a:p>
              <a:p>
                <a:r>
                  <a:rPr lang="en-US" sz="2400" b="1" dirty="0"/>
                  <a:t>Question</a:t>
                </a:r>
                <a:r>
                  <a:rPr lang="en-US" sz="2400" dirty="0"/>
                  <a:t>: Can you see why?</a:t>
                </a:r>
              </a:p>
              <a:p>
                <a:pPr>
                  <a:spcAft>
                    <a:spcPts val="1200"/>
                  </a:spcAft>
                </a:pPr>
                <a:r>
                  <a:rPr lang="en-US" sz="2400" dirty="0"/>
                  <a:t>Note that </a:t>
                </a:r>
                <a14:m>
                  <m:oMath xmlns:m="http://schemas.openxmlformats.org/officeDocument/2006/math">
                    <m:r>
                      <a:rPr lang="en-US" sz="2400" i="1">
                        <a:latin typeface="Cambria Math" charset="0"/>
                        <a:ea typeface="Cambria Math" charset="0"/>
                        <a:cs typeface="Cambria Math" charset="0"/>
                      </a:rPr>
                      <m:t>𝑁</m:t>
                    </m:r>
                    <m:d>
                      <m:dPr>
                        <m:ctrlPr>
                          <a:rPr lang="en-US" sz="2400" i="1">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𝑥</m:t>
                        </m:r>
                        <m:r>
                          <a:rPr lang="en-US" sz="2400" b="0" i="1" smtClean="0">
                            <a:latin typeface="Cambria Math" charset="0"/>
                            <a:ea typeface="Cambria Math" charset="0"/>
                            <a:cs typeface="Cambria Math" charset="0"/>
                          </a:rPr>
                          <m:t>𝛽</m:t>
                        </m:r>
                        <m:r>
                          <a:rPr lang="en-US" sz="2400" i="1">
                            <a:latin typeface="Cambria Math" charset="0"/>
                            <a:ea typeface="Cambria Math" charset="0"/>
                            <a:cs typeface="Cambria Math" charset="0"/>
                          </a:rPr>
                          <m:t>,</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𝜎</m:t>
                            </m:r>
                          </m:e>
                          <m:sup>
                            <m:r>
                              <a:rPr lang="en-US" sz="2400" i="1">
                                <a:latin typeface="Cambria Math" charset="0"/>
                                <a:ea typeface="Cambria Math" charset="0"/>
                                <a:cs typeface="Cambria Math" charset="0"/>
                              </a:rPr>
                              <m:t>2</m:t>
                            </m:r>
                          </m:sup>
                        </m:sSup>
                      </m:e>
                    </m:d>
                  </m:oMath>
                </a14:m>
                <a:r>
                  <a:rPr lang="en-US" sz="2400" dirty="0"/>
                  <a:t> is naturally a function of the model parameters </a:t>
                </a:r>
                <a14:m>
                  <m:oMath xmlns:m="http://schemas.openxmlformats.org/officeDocument/2006/math">
                    <m:r>
                      <a:rPr lang="en-US" sz="2400" i="1">
                        <a:latin typeface="Cambria Math" charset="0"/>
                        <a:ea typeface="Cambria Math" charset="0"/>
                        <a:cs typeface="Cambria Math" charset="0"/>
                      </a:rPr>
                      <m:t>𝛽</m:t>
                    </m:r>
                  </m:oMath>
                </a14:m>
                <a:r>
                  <a:rPr lang="en-US" sz="2400" dirty="0"/>
                  <a:t>, since the data is fixed.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01123" cy="2111143"/>
              </a:xfrm>
              <a:blipFill rotWithShape="0">
                <a:blip r:embed="rId2"/>
                <a:stretch>
                  <a:fillRect l="-903" t="-2305" r="-451" b="-13602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106066" y="2035046"/>
            <a:ext cx="1883610" cy="330634"/>
          </a:xfrm>
          <a:prstGeom prst="rect">
            <a:avLst/>
          </a:prstGeom>
        </p:spPr>
      </p:pic>
      <p:pic>
        <p:nvPicPr>
          <p:cNvPr id="5" name="Picture 4"/>
          <p:cNvPicPr>
            <a:picLocks noChangeAspect="1"/>
          </p:cNvPicPr>
          <p:nvPr/>
        </p:nvPicPr>
        <p:blipFill>
          <a:blip r:embed="rId4"/>
          <a:stretch>
            <a:fillRect/>
          </a:stretch>
        </p:blipFill>
        <p:spPr>
          <a:xfrm>
            <a:off x="4343734" y="3853894"/>
            <a:ext cx="3504531" cy="446229"/>
          </a:xfrm>
          <a:prstGeom prst="rect">
            <a:avLst/>
          </a:prstGeom>
        </p:spPr>
      </p:pic>
    </p:spTree>
    <p:extLst>
      <p:ext uri="{BB962C8B-B14F-4D97-AF65-F5344CB8AC3E}">
        <p14:creationId xmlns:p14="http://schemas.microsoft.com/office/powerpoint/2010/main" val="12212478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12364" cy="2111143"/>
              </a:xfrm>
            </p:spPr>
            <p:txBody>
              <a:bodyPr/>
              <a:lstStyle/>
              <a:p>
                <a:r>
                  <a:rPr lang="en-US" sz="2400" dirty="0"/>
                  <a:t>We call:</a:t>
                </a:r>
              </a:p>
              <a:p>
                <a:pPr>
                  <a:spcAft>
                    <a:spcPts val="1200"/>
                  </a:spcAft>
                </a:pPr>
                <a:endParaRPr lang="en-US" sz="2400" dirty="0"/>
              </a:p>
              <a:p>
                <a:pPr>
                  <a:spcAft>
                    <a:spcPts val="1200"/>
                  </a:spcAft>
                </a:pPr>
                <a:r>
                  <a:rPr lang="en-US" sz="2400" dirty="0"/>
                  <a:t>the </a:t>
                </a:r>
                <a:r>
                  <a:rPr lang="en-US" sz="2400" b="1" dirty="0"/>
                  <a:t>likelihood function</a:t>
                </a:r>
                <a:r>
                  <a:rPr lang="en-US" sz="2400" dirty="0"/>
                  <a:t>, as it gives the likelihood of the observed data for a chosen model </a:t>
                </a:r>
                <a14:m>
                  <m:oMath xmlns:m="http://schemas.openxmlformats.org/officeDocument/2006/math">
                    <m:r>
                      <a:rPr lang="en-US" sz="2400" b="1" i="1">
                        <a:latin typeface="Cambria Math" charset="0"/>
                        <a:ea typeface="Cambria Math" charset="0"/>
                        <a:cs typeface="Cambria Math" charset="0"/>
                      </a:rPr>
                      <m:t>𝜷</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12364" cy="2111143"/>
              </a:xfrm>
              <a:blipFill rotWithShape="0">
                <a:blip r:embed="rId2"/>
                <a:stretch>
                  <a:fillRect l="-928" t="-2305" r="-46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664756" y="1592848"/>
            <a:ext cx="2650444" cy="390893"/>
          </a:xfrm>
          <a:prstGeom prst="rect">
            <a:avLst/>
          </a:prstGeom>
        </p:spPr>
      </p:pic>
      <p:pic>
        <p:nvPicPr>
          <p:cNvPr id="5" name="Picture 4"/>
          <p:cNvPicPr>
            <a:picLocks noChangeAspect="1"/>
          </p:cNvPicPr>
          <p:nvPr/>
        </p:nvPicPr>
        <p:blipFill>
          <a:blip r:embed="rId4"/>
          <a:stretch>
            <a:fillRect/>
          </a:stretch>
        </p:blipFill>
        <p:spPr>
          <a:xfrm>
            <a:off x="3635207" y="3030359"/>
            <a:ext cx="4923912" cy="3671229"/>
          </a:xfrm>
          <a:prstGeom prst="rect">
            <a:avLst/>
          </a:prstGeom>
        </p:spPr>
      </p:pic>
    </p:spTree>
    <p:extLst>
      <p:ext uri="{BB962C8B-B14F-4D97-AF65-F5344CB8AC3E}">
        <p14:creationId xmlns:p14="http://schemas.microsoft.com/office/powerpoint/2010/main" val="2010879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06C0AB-B1EA-F246-80B0-00C049C83124}"/>
              </a:ext>
            </a:extLst>
          </p:cNvPr>
          <p:cNvSpPr>
            <a:spLocks noGrp="1"/>
          </p:cNvSpPr>
          <p:nvPr>
            <p:ph type="title"/>
          </p:nvPr>
        </p:nvSpPr>
        <p:spPr/>
        <p:txBody>
          <a:bodyPr/>
          <a:lstStyle/>
          <a:p>
            <a:r>
              <a:rPr lang="en-US" dirty="0"/>
              <a:t>Data Science Process</a:t>
            </a:r>
          </a:p>
        </p:txBody>
      </p:sp>
      <p:pic>
        <p:nvPicPr>
          <p:cNvPr id="6" name="Content Placeholder 5">
            <a:extLst>
              <a:ext uri="{FF2B5EF4-FFF2-40B4-BE49-F238E27FC236}">
                <a16:creationId xmlns:a16="http://schemas.microsoft.com/office/drawing/2014/main" xmlns="" id="{1983404A-1D67-0140-A3C5-306733FD96C1}"/>
              </a:ext>
            </a:extLst>
          </p:cNvPr>
          <p:cNvPicPr>
            <a:picLocks noGrp="1" noChangeAspect="1"/>
          </p:cNvPicPr>
          <p:nvPr>
            <p:ph idx="1"/>
          </p:nvPr>
        </p:nvPicPr>
        <p:blipFill>
          <a:blip r:embed="rId2">
            <a:alphaModFix/>
          </a:blip>
          <a:stretch>
            <a:fillRect/>
          </a:stretch>
        </p:blipFill>
        <p:spPr>
          <a:xfrm>
            <a:off x="4038308" y="983808"/>
            <a:ext cx="4206790" cy="5270688"/>
          </a:xfrm>
        </p:spPr>
      </p:pic>
      <p:sp>
        <p:nvSpPr>
          <p:cNvPr id="4" name="Slide Number Placeholder 3">
            <a:extLst>
              <a:ext uri="{FF2B5EF4-FFF2-40B4-BE49-F238E27FC236}">
                <a16:creationId xmlns:a16="http://schemas.microsoft.com/office/drawing/2014/main" xmlns="" id="{4EB53784-E8BD-6B4C-A24B-3EACDA3C0C10}"/>
              </a:ext>
            </a:extLst>
          </p:cNvPr>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22461837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Once we have a likelihood function, </a:t>
                </a:r>
                <a14:m>
                  <m:oMath xmlns:m="http://schemas.openxmlformats.org/officeDocument/2006/math">
                    <m:r>
                      <a:rPr lang="en-US" sz="2400" i="1" smtClean="0">
                        <a:latin typeface="Cambria Math" charset="0"/>
                        <a:ea typeface="Cambria Math" charset="0"/>
                        <a:cs typeface="Cambria Math" charset="0"/>
                      </a:rPr>
                      <m:t>ℒ</m:t>
                    </m:r>
                    <m:r>
                      <a:rPr lang="en-US" sz="2400" b="0"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oMath>
                </a14:m>
                <a:r>
                  <a:rPr lang="en-US" sz="2400" dirty="0"/>
                  <a:t>, we have strong incentive to seek values of  to maximize </a:t>
                </a:r>
                <a14:m>
                  <m:oMath xmlns:m="http://schemas.openxmlformats.org/officeDocument/2006/math">
                    <m:r>
                      <a:rPr lang="en-US" sz="2400" i="1">
                        <a:latin typeface="Cambria Math" charset="0"/>
                        <a:ea typeface="Cambria Math" charset="0"/>
                        <a:cs typeface="Cambria Math" charset="0"/>
                      </a:rPr>
                      <m:t>ℒ</m:t>
                    </m:r>
                  </m:oMath>
                </a14:m>
                <a:r>
                  <a:rPr lang="en-US" sz="2400" dirty="0"/>
                  <a:t>.</a:t>
                </a:r>
              </a:p>
              <a:p>
                <a:pPr>
                  <a:spcAft>
                    <a:spcPts val="1200"/>
                  </a:spcAft>
                </a:pPr>
                <a:r>
                  <a:rPr lang="en-US" sz="2400" dirty="0"/>
                  <a:t>Can you see why?</a:t>
                </a:r>
              </a:p>
              <a:p>
                <a:pPr>
                  <a:spcAft>
                    <a:spcPts val="1200"/>
                  </a:spcAft>
                </a:pPr>
                <a:r>
                  <a:rPr lang="en-US" sz="2400" dirty="0"/>
                  <a:t>The model parameters that maximizes </a:t>
                </a:r>
                <a14:m>
                  <m:oMath xmlns:m="http://schemas.openxmlformats.org/officeDocument/2006/math">
                    <m:r>
                      <a:rPr lang="en-US" sz="2400" i="1">
                        <a:latin typeface="Cambria Math" charset="0"/>
                        <a:ea typeface="Cambria Math" charset="0"/>
                        <a:cs typeface="Cambria Math" charset="0"/>
                      </a:rPr>
                      <m:t>ℒ</m:t>
                    </m:r>
                  </m:oMath>
                </a14:m>
                <a:r>
                  <a:rPr lang="en-US" sz="2400" dirty="0"/>
                  <a:t> are called </a:t>
                </a:r>
                <a:r>
                  <a:rPr lang="en-US" sz="2400" b="1" dirty="0"/>
                  <a:t>maximum likelihood estimators (MLE)</a:t>
                </a:r>
                <a:r>
                  <a:rPr lang="en-US" sz="2400" dirty="0"/>
                  <a:t> and are denoted:</a:t>
                </a:r>
              </a:p>
              <a:p>
                <a:pPr>
                  <a:spcAft>
                    <a:spcPts val="1200"/>
                  </a:spcAft>
                </a:pPr>
                <a:endParaRPr lang="en-US" sz="2400" dirty="0"/>
              </a:p>
              <a:p>
                <a:pPr>
                  <a:spcAft>
                    <a:spcPts val="1200"/>
                  </a:spcAft>
                </a:pPr>
                <a:endParaRPr lang="en-US" sz="2400" dirty="0"/>
              </a:p>
              <a:p>
                <a:pPr>
                  <a:spcAft>
                    <a:spcPts val="1200"/>
                  </a:spcAft>
                </a:pPr>
                <a:r>
                  <a:rPr lang="en-US" sz="2400" dirty="0"/>
                  <a:t>The model constructed with MLE parameters assigns the highest likelihood to the observed data.</a:t>
                </a:r>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9885"/>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477932" y="3897652"/>
            <a:ext cx="3037974" cy="589183"/>
          </a:xfrm>
          <a:prstGeom prst="rect">
            <a:avLst/>
          </a:prstGeom>
        </p:spPr>
      </p:pic>
    </p:spTree>
    <p:extLst>
      <p:ext uri="{BB962C8B-B14F-4D97-AF65-F5344CB8AC3E}">
        <p14:creationId xmlns:p14="http://schemas.microsoft.com/office/powerpoint/2010/main" val="19025112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sz="2400" dirty="0"/>
                  <a:t>But how does one</a:t>
                </a:r>
                <a:r>
                  <a:rPr lang="en-US" dirty="0"/>
                  <a:t> </a:t>
                </a:r>
                <a:r>
                  <a:rPr lang="en-US" sz="2400" dirty="0"/>
                  <a:t>maximize a likelihood function?</a:t>
                </a:r>
              </a:p>
              <a:p>
                <a:pPr>
                  <a:spcAft>
                    <a:spcPts val="600"/>
                  </a:spcAft>
                </a:pPr>
                <a:r>
                  <a:rPr lang="en-US" sz="2400" dirty="0"/>
                  <a:t>Fix a set of </a:t>
                </a:r>
                <a:r>
                  <a:rPr lang="en-US" sz="2400" i="1" dirty="0"/>
                  <a:t>n</a:t>
                </a:r>
                <a:r>
                  <a:rPr lang="en-US" sz="2400" dirty="0"/>
                  <a:t> observations of </a:t>
                </a:r>
                <a:r>
                  <a:rPr lang="en-US" sz="2400" i="1" dirty="0"/>
                  <a:t>J</a:t>
                </a:r>
                <a:r>
                  <a:rPr lang="en-US" sz="2400" dirty="0"/>
                  <a:t> predictors, </a:t>
                </a:r>
                <a:r>
                  <a:rPr lang="en-US" sz="2400" b="1" i="1" dirty="0"/>
                  <a:t>X</a:t>
                </a:r>
                <a:r>
                  <a:rPr lang="en-US" sz="2400" dirty="0"/>
                  <a:t>, and a set of corresponding response values, </a:t>
                </a:r>
                <a:r>
                  <a:rPr lang="en-US" sz="2400" b="1" i="1" dirty="0"/>
                  <a:t>Y</a:t>
                </a:r>
                <a:r>
                  <a:rPr lang="en-US" sz="2400" dirty="0"/>
                  <a:t>; consider a linear model </a:t>
                </a:r>
                <a14:m>
                  <m:oMath xmlns:m="http://schemas.openxmlformats.org/officeDocument/2006/math">
                    <m:r>
                      <a:rPr lang="en-US" sz="2400" b="1" i="1" smtClean="0">
                        <a:latin typeface="Cambria Math" charset="0"/>
                      </a:rPr>
                      <m:t>𝒀</m:t>
                    </m:r>
                    <m:r>
                      <a:rPr lang="en-US" sz="2400" b="0" i="1" smtClean="0">
                        <a:latin typeface="Cambria Math" charset="0"/>
                      </a:rPr>
                      <m:t>=</m:t>
                    </m:r>
                    <m:r>
                      <a:rPr lang="en-US" sz="2400" b="1" i="1" smtClean="0">
                        <a:latin typeface="Cambria Math" charset="0"/>
                      </a:rPr>
                      <m:t>𝑿</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𝜖</m:t>
                    </m:r>
                  </m:oMath>
                </a14:m>
                <a:r>
                  <a:rPr lang="en-US" sz="2400" dirty="0"/>
                  <a:t>.</a:t>
                </a:r>
              </a:p>
              <a:p>
                <a:pPr>
                  <a:spcAft>
                    <a:spcPts val="600"/>
                  </a:spcAft>
                </a:pPr>
                <a:r>
                  <a:rPr lang="en-US" sz="2400" dirty="0"/>
                  <a:t>If we assume that </a:t>
                </a:r>
                <a14:m>
                  <m:oMath xmlns:m="http://schemas.openxmlformats.org/officeDocument/2006/math">
                    <m:r>
                      <a:rPr lang="en-US" sz="2400" i="1" smtClean="0">
                        <a:latin typeface="Cambria Math" charset="0"/>
                        <a:ea typeface="Cambria Math" charset="0"/>
                        <a:cs typeface="Cambria Math" charset="0"/>
                      </a:rPr>
                      <m:t>𝜖</m:t>
                    </m:r>
                    <m:r>
                      <a:rPr lang="en-US" sz="2400" i="1" smtClean="0">
                        <a:latin typeface="Cambria Math" charset="0"/>
                        <a:ea typeface="Cambria Math" charset="0"/>
                        <a:cs typeface="Cambria Math" charset="0"/>
                      </a:rPr>
                      <m:t>∼</m:t>
                    </m:r>
                    <m:r>
                      <a:rPr lang="el-GR" sz="2400" i="1" smtClean="0">
                        <a:latin typeface="Cambria Math" charset="0"/>
                        <a:ea typeface="Cambria Math" charset="0"/>
                        <a:cs typeface="Cambria Math" charset="0"/>
                      </a:rPr>
                      <m:t>𝛮</m:t>
                    </m:r>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r>
                      <a:rPr lang="en-US" sz="2400" b="0" i="1" smtClean="0">
                        <a:latin typeface="Cambria Math" charset="0"/>
                        <a:ea typeface="Cambria Math" charset="0"/>
                        <a:cs typeface="Cambria Math" charset="0"/>
                      </a:rPr>
                      <m:t>)</m:t>
                    </m:r>
                  </m:oMath>
                </a14:m>
                <a:r>
                  <a:rPr lang="en-US" sz="2400" dirty="0"/>
                  <a:t> then the likelihood for each observation is</a:t>
                </a:r>
              </a:p>
              <a:p>
                <a:pPr>
                  <a:spcAft>
                    <a:spcPts val="600"/>
                  </a:spcAft>
                </a:pPr>
                <a:endParaRPr lang="en-US" sz="2400" dirty="0"/>
              </a:p>
              <a:p>
                <a:pPr>
                  <a:spcAft>
                    <a:spcPts val="600"/>
                  </a:spcAft>
                </a:pPr>
                <a:endParaRPr lang="en-US" sz="2400" dirty="0"/>
              </a:p>
              <a:p>
                <a:pPr>
                  <a:spcAft>
                    <a:spcPts val="600"/>
                  </a:spcAft>
                </a:pPr>
                <a:r>
                  <a:rPr lang="en-US" sz="2400" dirty="0"/>
                  <a:t>and the likelihood for the entire set of data is</a:t>
                </a:r>
              </a:p>
              <a:p>
                <a:pPr>
                  <a:spcAft>
                    <a:spcPts val="600"/>
                  </a:spcAft>
                </a:pPr>
                <a:endParaRPr lang="en-US" sz="2400" dirty="0"/>
              </a:p>
              <a:p>
                <a:pPr>
                  <a:spcAft>
                    <a:spcPts val="6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b="-8760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917461" y="3543012"/>
            <a:ext cx="4158916" cy="469555"/>
          </a:xfrm>
          <a:prstGeom prst="rect">
            <a:avLst/>
          </a:prstGeom>
        </p:spPr>
      </p:pic>
      <p:pic>
        <p:nvPicPr>
          <p:cNvPr id="5" name="Picture 4"/>
          <p:cNvPicPr>
            <a:picLocks noChangeAspect="1"/>
          </p:cNvPicPr>
          <p:nvPr/>
        </p:nvPicPr>
        <p:blipFill>
          <a:blip r:embed="rId4"/>
          <a:stretch>
            <a:fillRect/>
          </a:stretch>
        </p:blipFill>
        <p:spPr>
          <a:xfrm>
            <a:off x="3917461" y="4999180"/>
            <a:ext cx="4136190" cy="993890"/>
          </a:xfrm>
          <a:prstGeom prst="rect">
            <a:avLst/>
          </a:prstGeom>
        </p:spPr>
      </p:pic>
    </p:spTree>
    <p:extLst>
      <p:ext uri="{BB962C8B-B14F-4D97-AF65-F5344CB8AC3E}">
        <p14:creationId xmlns:p14="http://schemas.microsoft.com/office/powerpoint/2010/main" val="162237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Through some algebra, we can show that maximizing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is equivalent to minimizing MSE:</a:t>
                </a:r>
              </a:p>
              <a:p>
                <a:endParaRPr lang="en-US" sz="2400" dirty="0"/>
              </a:p>
              <a:p>
                <a:endParaRPr lang="en-US" sz="2400" dirty="0"/>
              </a:p>
              <a:p>
                <a:endParaRPr lang="en-US" sz="2400" dirty="0"/>
              </a:p>
              <a:p>
                <a:r>
                  <a:rPr lang="en-US" sz="2400" dirty="0"/>
                  <a:t>Minimizing MSE or RSS is called </a:t>
                </a:r>
                <a:r>
                  <a:rPr lang="en-US" sz="2400" b="1" dirty="0"/>
                  <a:t>ordinary least squares</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122" b="-2853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958516" y="2201514"/>
            <a:ext cx="10274968" cy="974350"/>
          </a:xfrm>
          <a:prstGeom prst="rect">
            <a:avLst/>
          </a:prstGeom>
        </p:spPr>
      </p:pic>
    </p:spTree>
    <p:extLst>
      <p:ext uri="{BB962C8B-B14F-4D97-AF65-F5344CB8AC3E}">
        <p14:creationId xmlns:p14="http://schemas.microsoft.com/office/powerpoint/2010/main" val="6347418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Criteria Revisited</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Using the likelihood function, we can reformulate the information criteria metrics for model fitness in very intuitive terms.</a:t>
                </a:r>
              </a:p>
              <a:p>
                <a:r>
                  <a:rPr lang="en-US" sz="2400" dirty="0"/>
                  <a:t>For both AIC and BIC, we consider the likelihood of the data under the MLE model against the number of explanatory variables used in the model:</a:t>
                </a:r>
              </a:p>
              <a:p>
                <a:endParaRPr lang="en-US" sz="2400" dirty="0"/>
              </a:p>
              <a:p>
                <a:endParaRPr lang="en-US" sz="2400" dirty="0"/>
              </a:p>
              <a:p>
                <a:r>
                  <a:rPr lang="en-US" sz="2400" dirty="0"/>
                  <a:t>where g is a function of the number of predictors </a:t>
                </a:r>
                <a:r>
                  <a:rPr lang="en-US" sz="2400" i="1" dirty="0"/>
                  <a:t>J</a:t>
                </a:r>
                <a:r>
                  <a:rPr lang="en-US" sz="2400" dirty="0"/>
                  <a:t>.  Individually, </a:t>
                </a:r>
              </a:p>
              <a:p>
                <a:r>
                  <a:rPr lang="en-US" sz="2400" dirty="0"/>
                  <a:t>In the formulae we’d been using for AIC/BIC, we approximate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using the MSE.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767" b="-10115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451350" y="3194050"/>
            <a:ext cx="3289300" cy="469900"/>
          </a:xfrm>
          <a:prstGeom prst="rect">
            <a:avLst/>
          </a:prstGeom>
        </p:spPr>
      </p:pic>
    </p:spTree>
    <p:extLst>
      <p:ext uri="{BB962C8B-B14F-4D97-AF65-F5344CB8AC3E}">
        <p14:creationId xmlns:p14="http://schemas.microsoft.com/office/powerpoint/2010/main" val="15553512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Tree>
    <p:extLst>
      <p:ext uri="{BB962C8B-B14F-4D97-AF65-F5344CB8AC3E}">
        <p14:creationId xmlns:p14="http://schemas.microsoft.com/office/powerpoint/2010/main" val="16174738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66473" y="0"/>
            <a:ext cx="6479721" cy="6621613"/>
          </a:xfrm>
          <a:prstGeom prst="rect">
            <a:avLst/>
          </a:prstGeom>
        </p:spPr>
      </p:pic>
    </p:spTree>
    <p:extLst>
      <p:ext uri="{BB962C8B-B14F-4D97-AF65-F5344CB8AC3E}">
        <p14:creationId xmlns:p14="http://schemas.microsoft.com/office/powerpoint/2010/main" val="203502683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0221" y="1129966"/>
            <a:ext cx="7338758" cy="4609098"/>
          </a:xfrm>
          <a:prstGeom prst="rect">
            <a:avLst/>
          </a:prstGeom>
        </p:spPr>
      </p:pic>
    </p:spTree>
    <p:extLst>
      <p:ext uri="{BB962C8B-B14F-4D97-AF65-F5344CB8AC3E}">
        <p14:creationId xmlns:p14="http://schemas.microsoft.com/office/powerpoint/2010/main" val="18715041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3" name="Content Placeholder 2"/>
          <p:cNvSpPr>
            <a:spLocks noGrp="1"/>
          </p:cNvSpPr>
          <p:nvPr>
            <p:ph idx="1"/>
          </p:nvPr>
        </p:nvSpPr>
        <p:spPr>
          <a:xfrm>
            <a:off x="833415" y="983807"/>
            <a:ext cx="10327008" cy="2111143"/>
          </a:xfrm>
        </p:spPr>
        <p:txBody>
          <a:bodyPr/>
          <a:lstStyle/>
          <a:p>
            <a:r>
              <a:rPr lang="en-US" sz="2400" dirty="0"/>
              <a:t>Left: 200 best fit straight lines, each a fit on a different 30 point training sets from a 200 point </a:t>
            </a:r>
            <a:r>
              <a:rPr lang="en-US" sz="2400"/>
              <a:t>population. </a:t>
            </a:r>
            <a:endParaRPr lang="en-US" sz="2400" dirty="0"/>
          </a:p>
          <a:p>
            <a:r>
              <a:rPr lang="en-US" sz="2400" dirty="0"/>
              <a:t>Right: Best-fit models using degree 20 polynomial</a:t>
            </a:r>
          </a:p>
          <a:p>
            <a:endParaRPr lang="en-US" sz="2400" dirty="0"/>
          </a:p>
        </p:txBody>
      </p:sp>
      <p:pic>
        <p:nvPicPr>
          <p:cNvPr id="5" name="Picture 4"/>
          <p:cNvPicPr>
            <a:picLocks noChangeAspect="1"/>
          </p:cNvPicPr>
          <p:nvPr/>
        </p:nvPicPr>
        <p:blipFill>
          <a:blip r:embed="rId2"/>
          <a:stretch>
            <a:fillRect/>
          </a:stretch>
        </p:blipFill>
        <p:spPr>
          <a:xfrm>
            <a:off x="867281" y="2328109"/>
            <a:ext cx="10457437" cy="4052812"/>
          </a:xfrm>
          <a:prstGeom prst="rect">
            <a:avLst/>
          </a:prstGeom>
        </p:spPr>
      </p:pic>
    </p:spTree>
    <p:extLst>
      <p:ext uri="{BB962C8B-B14F-4D97-AF65-F5344CB8AC3E}">
        <p14:creationId xmlns:p14="http://schemas.microsoft.com/office/powerpoint/2010/main" val="1771705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3" name="Content Placeholder 2"/>
          <p:cNvSpPr>
            <a:spLocks noGrp="1"/>
          </p:cNvSpPr>
          <p:nvPr>
            <p:ph idx="1"/>
          </p:nvPr>
        </p:nvSpPr>
        <p:spPr/>
        <p:txBody>
          <a:bodyPr/>
          <a:lstStyle/>
          <a:p>
            <a:r>
              <a:rPr lang="en-US" sz="2400" dirty="0"/>
              <a:t>Left: Linear regression coefficients</a:t>
            </a:r>
          </a:p>
          <a:p>
            <a:r>
              <a:rPr lang="en-US" sz="2400" dirty="0"/>
              <a:t>Right: Poly regression of order 20 coefficients</a:t>
            </a:r>
          </a:p>
        </p:txBody>
      </p:sp>
      <p:pic>
        <p:nvPicPr>
          <p:cNvPr id="4" name="Picture 3"/>
          <p:cNvPicPr>
            <a:picLocks noChangeAspect="1"/>
          </p:cNvPicPr>
          <p:nvPr/>
        </p:nvPicPr>
        <p:blipFill>
          <a:blip r:embed="rId2"/>
          <a:stretch>
            <a:fillRect/>
          </a:stretch>
        </p:blipFill>
        <p:spPr>
          <a:xfrm>
            <a:off x="833415" y="2533527"/>
            <a:ext cx="10156122" cy="3433345"/>
          </a:xfrm>
          <a:prstGeom prst="rect">
            <a:avLst/>
          </a:prstGeom>
        </p:spPr>
      </p:pic>
    </p:spTree>
    <p:extLst>
      <p:ext uri="{BB962C8B-B14F-4D97-AF65-F5344CB8AC3E}">
        <p14:creationId xmlns:p14="http://schemas.microsoft.com/office/powerpoint/2010/main" val="12939226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188" y="1408318"/>
            <a:ext cx="6798366" cy="4532244"/>
          </a:xfrm>
          <a:prstGeom prst="rect">
            <a:avLst/>
          </a:prstGeom>
        </p:spPr>
      </p:pic>
      <p:sp>
        <p:nvSpPr>
          <p:cNvPr id="2" name="Title 1"/>
          <p:cNvSpPr>
            <a:spLocks noGrp="1"/>
          </p:cNvSpPr>
          <p:nvPr>
            <p:ph type="title"/>
          </p:nvPr>
        </p:nvSpPr>
        <p:spPr/>
        <p:txBody>
          <a:bodyPr/>
          <a:lstStyle/>
          <a:p>
            <a:r>
              <a:rPr lang="en-US" dirty="0"/>
              <a:t>Variance</a:t>
            </a:r>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538585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608DB2-9A91-5444-957D-960B2C9EBEB1}"/>
              </a:ext>
            </a:extLst>
          </p:cNvPr>
          <p:cNvSpPr>
            <a:spLocks noGrp="1"/>
          </p:cNvSpPr>
          <p:nvPr>
            <p:ph type="title"/>
          </p:nvPr>
        </p:nvSpPr>
        <p:spPr/>
        <p:txBody>
          <a:bodyPr/>
          <a:lstStyle/>
          <a:p>
            <a:r>
              <a:rPr lang="en-US" dirty="0"/>
              <a:t>Let’s start</a:t>
            </a:r>
          </a:p>
        </p:txBody>
      </p:sp>
      <p:sp>
        <p:nvSpPr>
          <p:cNvPr id="3" name="Slide Number Placeholder 2">
            <a:extLst>
              <a:ext uri="{FF2B5EF4-FFF2-40B4-BE49-F238E27FC236}">
                <a16:creationId xmlns:a16="http://schemas.microsoft.com/office/drawing/2014/main" xmlns="" id="{B27854F5-9087-4C47-92F8-07E7D56EC288}"/>
              </a:ext>
            </a:extLst>
          </p:cNvPr>
          <p:cNvSpPr>
            <a:spLocks noGrp="1"/>
          </p:cNvSpPr>
          <p:nvPr>
            <p:ph type="sldNum" sz="quarter" idx="12"/>
          </p:nvPr>
        </p:nvSpPr>
        <p:spPr/>
        <p:txBody>
          <a:bodyPr/>
          <a:lstStyle/>
          <a:p>
            <a:fld id="{81B7CCDB-6D39-0547-B7B3-C80E39D6513A}" type="slidenum">
              <a:rPr lang="en-US" smtClean="0"/>
              <a:t>18</a:t>
            </a:fld>
            <a:endParaRPr lang="en-US"/>
          </a:p>
        </p:txBody>
      </p:sp>
    </p:spTree>
    <p:extLst>
      <p:ext uri="{BB962C8B-B14F-4D97-AF65-F5344CB8AC3E}">
        <p14:creationId xmlns:p14="http://schemas.microsoft.com/office/powerpoint/2010/main" val="342433547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5180" y="1368562"/>
            <a:ext cx="6857999" cy="4572000"/>
          </a:xfrm>
        </p:spPr>
      </p:pic>
      <p:sp>
        <p:nvSpPr>
          <p:cNvPr id="2" name="Title 1"/>
          <p:cNvSpPr>
            <a:spLocks noGrp="1"/>
          </p:cNvSpPr>
          <p:nvPr>
            <p:ph type="title"/>
          </p:nvPr>
        </p:nvSpPr>
        <p:spPr/>
        <p:txBody>
          <a:bodyPr/>
          <a:lstStyle/>
          <a:p>
            <a:r>
              <a:rPr lang="en-US" dirty="0"/>
              <a:t>Variance</a:t>
            </a:r>
          </a:p>
        </p:txBody>
      </p:sp>
    </p:spTree>
    <p:extLst>
      <p:ext uri="{BB962C8B-B14F-4D97-AF65-F5344CB8AC3E}">
        <p14:creationId xmlns:p14="http://schemas.microsoft.com/office/powerpoint/2010/main" val="11615353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LASSO and Ridge</a:t>
            </a:r>
          </a:p>
        </p:txBody>
      </p:sp>
    </p:spTree>
    <p:extLst>
      <p:ext uri="{BB962C8B-B14F-4D97-AF65-F5344CB8AC3E}">
        <p14:creationId xmlns:p14="http://schemas.microsoft.com/office/powerpoint/2010/main" val="12977383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An Overview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The idea of regularization revolves around modifying the loss function L; in particular, we add a regularization term that penalizes some specified properties of the model parameters</a:t>
                </a:r>
              </a:p>
              <a:p>
                <a:pPr>
                  <a:spcAft>
                    <a:spcPts val="1200"/>
                  </a:spcAft>
                </a:pPr>
                <a:endParaRPr lang="en-US" sz="2400" dirty="0"/>
              </a:p>
              <a:p>
                <a:pPr>
                  <a:spcAft>
                    <a:spcPts val="1200"/>
                  </a:spcAft>
                </a:pPr>
                <a:endParaRPr lang="en-US" sz="2400" dirty="0"/>
              </a:p>
              <a:p>
                <a:pPr>
                  <a:spcAft>
                    <a:spcPts val="1200"/>
                  </a:spcAft>
                </a:pPr>
                <a:r>
                  <a:rPr lang="en-US" sz="2400" dirty="0"/>
                  <a:t>where </a:t>
                </a:r>
                <a14:m>
                  <m:oMath xmlns:m="http://schemas.openxmlformats.org/officeDocument/2006/math">
                    <m:r>
                      <a:rPr lang="en-US" sz="2400" i="1" smtClean="0">
                        <a:latin typeface="Cambria Math" charset="0"/>
                        <a:ea typeface="Cambria Math" charset="0"/>
                        <a:cs typeface="Cambria Math" charset="0"/>
                      </a:rPr>
                      <m:t>𝜆</m:t>
                    </m:r>
                  </m:oMath>
                </a14:m>
                <a:r>
                  <a:rPr lang="en-US" sz="2400" dirty="0"/>
                  <a:t> is a scalar that gives the weight (or importance) of the regularization term.</a:t>
                </a:r>
              </a:p>
              <a:p>
                <a:pPr>
                  <a:spcAft>
                    <a:spcPts val="1200"/>
                  </a:spcAft>
                </a:pPr>
                <a:r>
                  <a:rPr lang="en-US" sz="2400" dirty="0"/>
                  <a:t>Fitting the model using the modified loss function </a:t>
                </a:r>
                <a:r>
                  <a:rPr lang="en-US" sz="2400" i="1" dirty="0" err="1"/>
                  <a:t>L</a:t>
                </a:r>
                <a:r>
                  <a:rPr lang="en-US" sz="2400" i="1" baseline="-25000" dirty="0" err="1"/>
                  <a:t>reg</a:t>
                </a:r>
                <a:r>
                  <a:rPr lang="en-US" sz="2400" dirty="0"/>
                  <a:t> would result in model parameters with desirable properties (specified by </a:t>
                </a:r>
                <a:r>
                  <a:rPr lang="en-US" sz="2400" i="1" dirty="0"/>
                  <a:t>R</a:t>
                </a:r>
                <a:r>
                  <a:rPr lang="en-US" sz="2400" dirty="0"/>
                  <a:t>).</a:t>
                </a:r>
              </a:p>
              <a:p>
                <a:pPr>
                  <a:spcAft>
                    <a:spcPts val="1200"/>
                  </a:spcAft>
                </a:pPr>
                <a:endParaRPr lang="en-US" sz="2400" dirty="0"/>
              </a:p>
              <a:p>
                <a:pPr>
                  <a:spcAft>
                    <a:spcPts val="1200"/>
                  </a:spcAft>
                </a:pPr>
                <a:endParaRPr lang="en-US" sz="2400" dirty="0"/>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535" b="-109222"/>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922859" y="2812538"/>
            <a:ext cx="4148119" cy="404176"/>
          </a:xfrm>
          <a:prstGeom prst="rect">
            <a:avLst/>
          </a:prstGeom>
        </p:spPr>
      </p:pic>
    </p:spTree>
    <p:extLst>
      <p:ext uri="{BB962C8B-B14F-4D97-AF65-F5344CB8AC3E}">
        <p14:creationId xmlns:p14="http://schemas.microsoft.com/office/powerpoint/2010/main" val="12453026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Regression</a:t>
            </a:r>
          </a:p>
        </p:txBody>
      </p:sp>
      <p:sp>
        <p:nvSpPr>
          <p:cNvPr id="3" name="Content Placeholder 2"/>
          <p:cNvSpPr>
            <a:spLocks noGrp="1"/>
          </p:cNvSpPr>
          <p:nvPr>
            <p:ph idx="1"/>
          </p:nvPr>
        </p:nvSpPr>
        <p:spPr>
          <a:xfrm>
            <a:off x="833414" y="1177758"/>
            <a:ext cx="10644711" cy="2111143"/>
          </a:xfrm>
        </p:spPr>
        <p:txBody>
          <a:bodyPr/>
          <a:lstStyle/>
          <a:p>
            <a:pPr>
              <a:spcAft>
                <a:spcPts val="1200"/>
              </a:spcAft>
            </a:pPr>
            <a:r>
              <a:rPr lang="en-US" sz="2400" dirty="0"/>
              <a:t>Since we wish to discourage extreme values in model parameter</a:t>
            </a:r>
            <a:r>
              <a:rPr lang="en-US" sz="2400"/>
              <a:t>, we need </a:t>
            </a:r>
            <a:r>
              <a:rPr lang="en-US" sz="2400" dirty="0"/>
              <a:t>to choose a regularization term that penalizes parameter magnitudes. For our loss function, we will again use MSE.</a:t>
            </a:r>
          </a:p>
          <a:p>
            <a:pPr>
              <a:spcAft>
                <a:spcPts val="1200"/>
              </a:spcAft>
            </a:pPr>
            <a:r>
              <a:rPr lang="en-US" sz="2400" dirty="0"/>
              <a:t>Together our regularized loss function is:</a:t>
            </a:r>
          </a:p>
          <a:p>
            <a:pPr>
              <a:spcAft>
                <a:spcPts val="1200"/>
              </a:spcAft>
            </a:pPr>
            <a:endParaRPr lang="en-US" sz="2400" dirty="0"/>
          </a:p>
          <a:p>
            <a:pPr>
              <a:spcAft>
                <a:spcPts val="1200"/>
              </a:spcAft>
            </a:pPr>
            <a:endParaRPr lang="en-US" sz="2400" dirty="0"/>
          </a:p>
          <a:p>
            <a:pPr>
              <a:spcAft>
                <a:spcPts val="1200"/>
              </a:spcAft>
            </a:pPr>
            <a:r>
              <a:rPr lang="en-US" sz="2400" dirty="0"/>
              <a:t>Note that              is the </a:t>
            </a:r>
            <a:r>
              <a:rPr lang="en-US" sz="2400" b="1" i="1" dirty="0">
                <a:latin typeface="STIXGeneral" charset="0"/>
                <a:ea typeface="STIXGeneral" charset="0"/>
                <a:cs typeface="STIXGeneral" charset="0"/>
              </a:rPr>
              <a:t>l</a:t>
            </a:r>
            <a:r>
              <a:rPr lang="en-US" sz="2400" b="1" baseline="-25000" dirty="0"/>
              <a:t>1 </a:t>
            </a:r>
            <a:r>
              <a:rPr lang="en-US" sz="2400" dirty="0"/>
              <a:t>norm of the vector </a:t>
            </a:r>
            <a:r>
              <a:rPr lang="en-US" sz="2400" b="1" i="1" dirty="0">
                <a:latin typeface="Symbol" charset="2"/>
                <a:ea typeface="Symbol" charset="2"/>
                <a:cs typeface="Symbol" charset="2"/>
              </a:rPr>
              <a:t>b</a:t>
            </a:r>
            <a:endParaRPr lang="en-US" sz="2400" dirty="0"/>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2558303" y="3071469"/>
            <a:ext cx="6716629" cy="1066589"/>
          </a:xfrm>
          <a:prstGeom prst="rect">
            <a:avLst/>
          </a:prstGeom>
        </p:spPr>
      </p:pic>
      <p:pic>
        <p:nvPicPr>
          <p:cNvPr id="7" name="Picture 6"/>
          <p:cNvPicPr>
            <a:picLocks noChangeAspect="1"/>
          </p:cNvPicPr>
          <p:nvPr/>
        </p:nvPicPr>
        <p:blipFill>
          <a:blip r:embed="rId3"/>
          <a:stretch>
            <a:fillRect/>
          </a:stretch>
        </p:blipFill>
        <p:spPr>
          <a:xfrm>
            <a:off x="2392447" y="4160785"/>
            <a:ext cx="711700" cy="724759"/>
          </a:xfrm>
          <a:prstGeom prst="rect">
            <a:avLst/>
          </a:prstGeom>
        </p:spPr>
      </p:pic>
      <p:pic>
        <p:nvPicPr>
          <p:cNvPr id="8" name="Picture 7"/>
          <p:cNvPicPr>
            <a:picLocks noChangeAspect="1"/>
          </p:cNvPicPr>
          <p:nvPr/>
        </p:nvPicPr>
        <p:blipFill>
          <a:blip r:embed="rId4"/>
          <a:stretch>
            <a:fillRect/>
          </a:stretch>
        </p:blipFill>
        <p:spPr>
          <a:xfrm>
            <a:off x="4710542" y="4987216"/>
            <a:ext cx="2412152" cy="1159086"/>
          </a:xfrm>
          <a:prstGeom prst="rect">
            <a:avLst/>
          </a:prstGeom>
        </p:spPr>
      </p:pic>
    </p:spTree>
    <p:extLst>
      <p:ext uri="{BB962C8B-B14F-4D97-AF65-F5344CB8AC3E}">
        <p14:creationId xmlns:p14="http://schemas.microsoft.com/office/powerpoint/2010/main" val="4258468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Regression</a:t>
            </a:r>
          </a:p>
        </p:txBody>
      </p:sp>
      <p:sp>
        <p:nvSpPr>
          <p:cNvPr id="3" name="Content Placeholder 2"/>
          <p:cNvSpPr>
            <a:spLocks noGrp="1"/>
          </p:cNvSpPr>
          <p:nvPr>
            <p:ph idx="1"/>
          </p:nvPr>
        </p:nvSpPr>
        <p:spPr/>
        <p:txBody>
          <a:bodyPr/>
          <a:lstStyle/>
          <a:p>
            <a:pPr>
              <a:spcAft>
                <a:spcPts val="1200"/>
              </a:spcAft>
            </a:pPr>
            <a:r>
              <a:rPr lang="en-US" sz="2400" dirty="0"/>
              <a:t>Hence, we often say that </a:t>
            </a:r>
            <a:r>
              <a:rPr lang="en-US" sz="2400" i="1" dirty="0"/>
              <a:t>L</a:t>
            </a:r>
            <a:r>
              <a:rPr lang="en-US" sz="2400" baseline="-25000" dirty="0"/>
              <a:t>LASSO</a:t>
            </a:r>
            <a:r>
              <a:rPr lang="en-US" sz="2400" dirty="0"/>
              <a:t> is the loss function for </a:t>
            </a:r>
            <a:r>
              <a:rPr lang="en-US" sz="2400" b="1" i="1" dirty="0">
                <a:latin typeface="STIXGeneral" charset="0"/>
                <a:ea typeface="STIXGeneral" charset="0"/>
                <a:cs typeface="STIXGeneral" charset="0"/>
              </a:rPr>
              <a:t>l</a:t>
            </a:r>
            <a:r>
              <a:rPr lang="en-US" sz="2400" b="1" baseline="-25000" dirty="0"/>
              <a:t>1</a:t>
            </a:r>
            <a:r>
              <a:rPr lang="en-US" sz="2400" b="1" dirty="0"/>
              <a:t> </a:t>
            </a:r>
            <a:r>
              <a:rPr lang="en-US" sz="2400" dirty="0"/>
              <a:t>regularization.</a:t>
            </a:r>
          </a:p>
          <a:p>
            <a:pPr>
              <a:spcAft>
                <a:spcPts val="1200"/>
              </a:spcAft>
            </a:pPr>
            <a:r>
              <a:rPr lang="en-US" sz="2400" dirty="0"/>
              <a:t>Finding the model parameters </a:t>
            </a:r>
            <a:r>
              <a:rPr lang="en-US" sz="2400" b="1" i="1" dirty="0" err="1">
                <a:latin typeface="Symbol" charset="2"/>
                <a:ea typeface="Symbol" charset="2"/>
                <a:cs typeface="Symbol" charset="2"/>
              </a:rPr>
              <a:t>b</a:t>
            </a:r>
            <a:r>
              <a:rPr lang="en-US" sz="2400" baseline="-25000" dirty="0" err="1">
                <a:latin typeface="Karla" charset="0"/>
                <a:ea typeface="Karla" charset="0"/>
                <a:cs typeface="Karla" charset="0"/>
              </a:rPr>
              <a:t>LASSO</a:t>
            </a:r>
            <a:r>
              <a:rPr lang="en-US" sz="2400" dirty="0">
                <a:latin typeface="Karla" charset="0"/>
                <a:ea typeface="Karla" charset="0"/>
                <a:cs typeface="Karla" charset="0"/>
              </a:rPr>
              <a:t> that</a:t>
            </a:r>
            <a:r>
              <a:rPr lang="en-US" sz="2400" dirty="0"/>
              <a:t> minimize the </a:t>
            </a:r>
            <a:r>
              <a:rPr lang="en-US" sz="2400" b="1" i="1" dirty="0">
                <a:latin typeface="STIXGeneral" charset="0"/>
                <a:ea typeface="STIXGeneral" charset="0"/>
                <a:cs typeface="STIXGeneral" charset="0"/>
              </a:rPr>
              <a:t>l</a:t>
            </a:r>
            <a:r>
              <a:rPr lang="en-US" sz="2400" b="1" baseline="-25000" dirty="0"/>
              <a:t>1 </a:t>
            </a:r>
            <a:r>
              <a:rPr lang="en-US" sz="2400" dirty="0"/>
              <a:t>regularized loss function is called </a:t>
            </a:r>
            <a:r>
              <a:rPr lang="en-US" sz="2400" b="1" i="1" dirty="0"/>
              <a:t>LASSO regression</a:t>
            </a:r>
            <a:r>
              <a:rPr lang="en-US" sz="2400" dirty="0"/>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4512"/>
            <a:ext cx="12192000" cy="4123488"/>
          </a:xfrm>
          <a:prstGeom prst="rect">
            <a:avLst/>
          </a:prstGeom>
        </p:spPr>
      </p:pic>
    </p:spTree>
    <p:extLst>
      <p:ext uri="{BB962C8B-B14F-4D97-AF65-F5344CB8AC3E}">
        <p14:creationId xmlns:p14="http://schemas.microsoft.com/office/powerpoint/2010/main" val="179195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3" name="Content Placeholder 2"/>
          <p:cNvSpPr>
            <a:spLocks noGrp="1"/>
          </p:cNvSpPr>
          <p:nvPr>
            <p:ph idx="1"/>
          </p:nvPr>
        </p:nvSpPr>
        <p:spPr>
          <a:xfrm>
            <a:off x="833415" y="1177758"/>
            <a:ext cx="10632680" cy="2111143"/>
          </a:xfrm>
        </p:spPr>
        <p:txBody>
          <a:bodyPr/>
          <a:lstStyle/>
          <a:p>
            <a:r>
              <a:rPr lang="en-US" sz="2400" dirty="0"/>
              <a:t>Alternatively, we can choose a regularization term that penalizes the squares of the parameter magnitudes. Then, our regularized loss function is:</a:t>
            </a:r>
          </a:p>
          <a:p>
            <a:endParaRPr lang="en-US" sz="2400" dirty="0"/>
          </a:p>
          <a:p>
            <a:endParaRPr lang="en-US" sz="2400" dirty="0"/>
          </a:p>
          <a:p>
            <a:endParaRPr lang="en-US" sz="2400" dirty="0"/>
          </a:p>
          <a:p>
            <a:r>
              <a:rPr lang="en-US" sz="2400" dirty="0"/>
              <a:t>Note that               is the </a:t>
            </a:r>
            <a:r>
              <a:rPr lang="en-US" sz="2400" b="1" i="1" dirty="0">
                <a:latin typeface="STIXGeneral" charset="0"/>
                <a:ea typeface="STIXGeneral" charset="0"/>
                <a:cs typeface="STIXGeneral" charset="0"/>
              </a:rPr>
              <a:t>l</a:t>
            </a:r>
            <a:r>
              <a:rPr lang="en-US" sz="2400" b="1" baseline="-25000" dirty="0"/>
              <a:t>2 </a:t>
            </a:r>
            <a:r>
              <a:rPr lang="en-US" sz="2400" dirty="0"/>
              <a:t>norm of the vector </a:t>
            </a:r>
            <a:r>
              <a:rPr lang="en-US" sz="2400" b="1" i="1" dirty="0">
                <a:latin typeface="Symbol" charset="2"/>
                <a:ea typeface="Symbol" charset="2"/>
                <a:cs typeface="Symbol" charset="2"/>
              </a:rPr>
              <a:t>b</a:t>
            </a:r>
          </a:p>
          <a:p>
            <a:endParaRPr lang="en-US" sz="2400" b="1" i="1" dirty="0">
              <a:latin typeface="Symbol" charset="2"/>
              <a:ea typeface="Symbol" charset="2"/>
              <a:cs typeface="Symbol" charset="2"/>
            </a:endParaRPr>
          </a:p>
          <a:p>
            <a:endParaRPr lang="en-US" sz="2400" dirty="0"/>
          </a:p>
        </p:txBody>
      </p:sp>
      <p:pic>
        <p:nvPicPr>
          <p:cNvPr id="4" name="Picture 3"/>
          <p:cNvPicPr>
            <a:picLocks noChangeAspect="1"/>
          </p:cNvPicPr>
          <p:nvPr/>
        </p:nvPicPr>
        <p:blipFill>
          <a:blip r:embed="rId2"/>
          <a:stretch>
            <a:fillRect/>
          </a:stretch>
        </p:blipFill>
        <p:spPr>
          <a:xfrm>
            <a:off x="2730165" y="2242626"/>
            <a:ext cx="6731669" cy="1142531"/>
          </a:xfrm>
          <a:prstGeom prst="rect">
            <a:avLst/>
          </a:prstGeom>
        </p:spPr>
      </p:pic>
      <p:pic>
        <p:nvPicPr>
          <p:cNvPr id="5" name="Picture 4"/>
          <p:cNvPicPr>
            <a:picLocks noChangeAspect="1"/>
          </p:cNvPicPr>
          <p:nvPr/>
        </p:nvPicPr>
        <p:blipFill>
          <a:blip r:embed="rId3"/>
          <a:stretch>
            <a:fillRect/>
          </a:stretch>
        </p:blipFill>
        <p:spPr>
          <a:xfrm>
            <a:off x="2371414" y="3553264"/>
            <a:ext cx="813758" cy="716882"/>
          </a:xfrm>
          <a:prstGeom prst="rect">
            <a:avLst/>
          </a:prstGeom>
        </p:spPr>
      </p:pic>
      <p:pic>
        <p:nvPicPr>
          <p:cNvPr id="6" name="Picture 5"/>
          <p:cNvPicPr>
            <a:picLocks noChangeAspect="1"/>
          </p:cNvPicPr>
          <p:nvPr/>
        </p:nvPicPr>
        <p:blipFill>
          <a:blip r:embed="rId4"/>
          <a:stretch>
            <a:fillRect/>
          </a:stretch>
        </p:blipFill>
        <p:spPr>
          <a:xfrm>
            <a:off x="5061952" y="4626818"/>
            <a:ext cx="2181058" cy="1131296"/>
          </a:xfrm>
          <a:prstGeom prst="rect">
            <a:avLst/>
          </a:prstGeom>
        </p:spPr>
      </p:pic>
    </p:spTree>
    <p:extLst>
      <p:ext uri="{BB962C8B-B14F-4D97-AF65-F5344CB8AC3E}">
        <p14:creationId xmlns:p14="http://schemas.microsoft.com/office/powerpoint/2010/main" val="11328523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3" name="Content Placeholder 2"/>
          <p:cNvSpPr>
            <a:spLocks noGrp="1"/>
          </p:cNvSpPr>
          <p:nvPr>
            <p:ph idx="1"/>
          </p:nvPr>
        </p:nvSpPr>
        <p:spPr/>
        <p:txBody>
          <a:bodyPr/>
          <a:lstStyle/>
          <a:p>
            <a:pPr>
              <a:spcAft>
                <a:spcPts val="1200"/>
              </a:spcAft>
            </a:pPr>
            <a:r>
              <a:rPr lang="en-US" sz="2400" dirty="0"/>
              <a:t>Hence, we often say that </a:t>
            </a:r>
            <a:r>
              <a:rPr lang="en-US" sz="2400" i="1" dirty="0" err="1"/>
              <a:t>L</a:t>
            </a:r>
            <a:r>
              <a:rPr lang="en-US" sz="2400" baseline="-25000" dirty="0" err="1"/>
              <a:t>ridge</a:t>
            </a:r>
            <a:r>
              <a:rPr lang="en-US" sz="2400" dirty="0"/>
              <a:t> is the loss function for </a:t>
            </a:r>
            <a:r>
              <a:rPr lang="en-US" sz="2400" b="1" i="1" dirty="0">
                <a:latin typeface="STIXGeneral" charset="0"/>
                <a:ea typeface="STIXGeneral" charset="0"/>
                <a:cs typeface="STIXGeneral" charset="0"/>
              </a:rPr>
              <a:t>l</a:t>
            </a:r>
            <a:r>
              <a:rPr lang="en-US" sz="2400" b="1" baseline="-25000" dirty="0"/>
              <a:t>2</a:t>
            </a:r>
            <a:r>
              <a:rPr lang="en-US" sz="2400" b="1" dirty="0"/>
              <a:t> </a:t>
            </a:r>
            <a:r>
              <a:rPr lang="en-US" sz="2400" dirty="0"/>
              <a:t>regularization.</a:t>
            </a:r>
          </a:p>
          <a:p>
            <a:pPr>
              <a:spcAft>
                <a:spcPts val="1200"/>
              </a:spcAft>
            </a:pPr>
            <a:r>
              <a:rPr lang="en-US" sz="2400" dirty="0"/>
              <a:t>Finding the model parameters </a:t>
            </a:r>
            <a:r>
              <a:rPr lang="en-US" sz="2400" b="1" i="1" dirty="0">
                <a:latin typeface="Symbol" charset="2"/>
                <a:ea typeface="Symbol" charset="2"/>
                <a:cs typeface="Symbol" charset="2"/>
              </a:rPr>
              <a:t>b</a:t>
            </a:r>
            <a:r>
              <a:rPr lang="en-US" sz="2400" baseline="-25000" dirty="0">
                <a:latin typeface="Karla" charset="0"/>
                <a:ea typeface="Karla" charset="0"/>
                <a:cs typeface="Karla" charset="0"/>
              </a:rPr>
              <a:t>ridge</a:t>
            </a:r>
            <a:r>
              <a:rPr lang="en-US" sz="2400" dirty="0">
                <a:latin typeface="Karla" charset="0"/>
                <a:ea typeface="Karla" charset="0"/>
                <a:cs typeface="Karla" charset="0"/>
              </a:rPr>
              <a:t> that</a:t>
            </a:r>
            <a:r>
              <a:rPr lang="en-US" sz="2400" dirty="0"/>
              <a:t> minimize the </a:t>
            </a:r>
            <a:r>
              <a:rPr lang="en-US" sz="2400" b="1" i="1" dirty="0">
                <a:latin typeface="STIXGeneral" charset="0"/>
                <a:ea typeface="STIXGeneral" charset="0"/>
                <a:cs typeface="STIXGeneral" charset="0"/>
              </a:rPr>
              <a:t>l</a:t>
            </a:r>
            <a:r>
              <a:rPr lang="en-US" sz="2400" b="1" baseline="-25000" dirty="0"/>
              <a:t>2 </a:t>
            </a:r>
            <a:r>
              <a:rPr lang="en-US" sz="2400" dirty="0"/>
              <a:t>regularized loss function is called </a:t>
            </a:r>
            <a:r>
              <a:rPr lang="en-US" sz="2400" b="1" i="1" dirty="0"/>
              <a:t>ridge regression.</a:t>
            </a: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09" y="2648658"/>
            <a:ext cx="10985777" cy="4209342"/>
          </a:xfrm>
          <a:prstGeom prst="rect">
            <a:avLst/>
          </a:prstGeom>
        </p:spPr>
      </p:pic>
    </p:spTree>
    <p:extLst>
      <p:ext uri="{BB962C8B-B14F-4D97-AF65-F5344CB8AC3E}">
        <p14:creationId xmlns:p14="http://schemas.microsoft.com/office/powerpoint/2010/main" val="25902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t>
            </a:r>
            <a:r>
              <a:rPr lang="en-US" dirty="0">
                <a:latin typeface="Symbol" charset="2"/>
                <a:ea typeface="Symbol" charset="2"/>
                <a:cs typeface="Symbol" charset="2"/>
              </a:rPr>
              <a:t>l</a:t>
            </a:r>
          </a:p>
        </p:txBody>
      </p:sp>
      <p:sp>
        <p:nvSpPr>
          <p:cNvPr id="3" name="Content Placeholder 2"/>
          <p:cNvSpPr>
            <a:spLocks noGrp="1"/>
          </p:cNvSpPr>
          <p:nvPr>
            <p:ph idx="1"/>
          </p:nvPr>
        </p:nvSpPr>
        <p:spPr/>
        <p:txBody>
          <a:bodyPr/>
          <a:lstStyle/>
          <a:p>
            <a:pPr>
              <a:spcAft>
                <a:spcPts val="1200"/>
              </a:spcAft>
            </a:pPr>
            <a:r>
              <a:rPr lang="en-US" sz="2400" dirty="0"/>
              <a:t>In both ridge and LASSO regression, we see that the larger our choice of the </a:t>
            </a:r>
            <a:r>
              <a:rPr lang="en-US" sz="2400" b="1" dirty="0"/>
              <a:t>regularization parameter </a:t>
            </a:r>
            <a:r>
              <a:rPr lang="en-US" sz="2400" dirty="0">
                <a:latin typeface="Symbol" charset="2"/>
                <a:ea typeface="Symbol" charset="2"/>
                <a:cs typeface="Symbol" charset="2"/>
              </a:rPr>
              <a:t>l, </a:t>
            </a:r>
            <a:r>
              <a:rPr lang="en-US" sz="2400" dirty="0"/>
              <a:t>the more heavily we penalize large values in </a:t>
            </a:r>
            <a:r>
              <a:rPr lang="en-US" sz="2400" b="1" i="1" dirty="0">
                <a:latin typeface="Symbol" charset="2"/>
                <a:ea typeface="Symbol" charset="2"/>
                <a:cs typeface="Symbol" charset="2"/>
              </a:rPr>
              <a:t>b,</a:t>
            </a:r>
            <a:endParaRPr lang="en-US" sz="2400" dirty="0"/>
          </a:p>
          <a:p>
            <a:pPr marL="342900" indent="-342900">
              <a:spcAft>
                <a:spcPts val="1200"/>
              </a:spcAft>
              <a:buFont typeface="Arial" charset="0"/>
              <a:buChar char="•"/>
            </a:pPr>
            <a:r>
              <a:rPr lang="en-US" sz="2400" dirty="0"/>
              <a:t>If </a:t>
            </a:r>
            <a:r>
              <a:rPr lang="en-US" sz="2400" dirty="0">
                <a:latin typeface="Symbol" charset="2"/>
                <a:ea typeface="Symbol" charset="2"/>
                <a:cs typeface="Symbol" charset="2"/>
              </a:rPr>
              <a:t>l </a:t>
            </a:r>
            <a:r>
              <a:rPr lang="en-US" sz="2400" dirty="0"/>
              <a:t>is close to zero, we recover the MSE, i.e. ridge and LASSO regression is just ordinary regression.</a:t>
            </a:r>
          </a:p>
          <a:p>
            <a:pPr marL="342900" indent="-342900">
              <a:spcAft>
                <a:spcPts val="1200"/>
              </a:spcAft>
              <a:buFont typeface="Arial" charset="0"/>
              <a:buChar char="•"/>
            </a:pPr>
            <a:r>
              <a:rPr lang="en-US" sz="2400" dirty="0"/>
              <a:t>If </a:t>
            </a:r>
            <a:r>
              <a:rPr lang="en-US" sz="2400" dirty="0">
                <a:latin typeface="Symbol" charset="2"/>
                <a:ea typeface="Symbol" charset="2"/>
                <a:cs typeface="Symbol" charset="2"/>
              </a:rPr>
              <a:t>l </a:t>
            </a:r>
            <a:r>
              <a:rPr lang="en-US" sz="2400" dirty="0"/>
              <a:t>is sufficiently large, the MSE term in the regularized loss function will be insignificant and the regularization term will force </a:t>
            </a:r>
            <a:r>
              <a:rPr lang="en-US" sz="2400" b="1" i="1" dirty="0">
                <a:latin typeface="Symbol" charset="2"/>
                <a:ea typeface="Symbol" charset="2"/>
                <a:cs typeface="Symbol" charset="2"/>
              </a:rPr>
              <a:t>b</a:t>
            </a:r>
            <a:r>
              <a:rPr lang="en-US" sz="2400" baseline="-25000" dirty="0">
                <a:latin typeface="Karla" charset="0"/>
                <a:ea typeface="Karla" charset="0"/>
                <a:cs typeface="Karla" charset="0"/>
              </a:rPr>
              <a:t>ridge</a:t>
            </a:r>
            <a:r>
              <a:rPr lang="en-US" sz="2400" dirty="0"/>
              <a:t> and </a:t>
            </a:r>
            <a:r>
              <a:rPr lang="en-US" sz="2400" b="1" i="1" dirty="0" err="1">
                <a:latin typeface="Symbol" charset="2"/>
                <a:ea typeface="Symbol" charset="2"/>
                <a:cs typeface="Symbol" charset="2"/>
              </a:rPr>
              <a:t>b</a:t>
            </a:r>
            <a:r>
              <a:rPr lang="en-US" sz="2400" baseline="-25000" dirty="0" err="1">
                <a:latin typeface="Karla" charset="0"/>
                <a:ea typeface="Karla" charset="0"/>
                <a:cs typeface="Karla" charset="0"/>
              </a:rPr>
              <a:t>LASSO</a:t>
            </a:r>
            <a:r>
              <a:rPr lang="en-US" sz="2400" baseline="-25000" dirty="0">
                <a:latin typeface="Karla" charset="0"/>
                <a:ea typeface="Karla" charset="0"/>
                <a:cs typeface="Karla" charset="0"/>
              </a:rPr>
              <a:t> </a:t>
            </a:r>
            <a:r>
              <a:rPr lang="en-US" sz="2400" dirty="0"/>
              <a:t>to be close to zero.</a:t>
            </a:r>
          </a:p>
          <a:p>
            <a:pPr>
              <a:spcAft>
                <a:spcPts val="1200"/>
              </a:spcAft>
            </a:pPr>
            <a:r>
              <a:rPr lang="en-US" sz="2400" dirty="0"/>
              <a:t>To avoid ad-hoc choices, we should select </a:t>
            </a:r>
            <a:r>
              <a:rPr lang="en-US" sz="2400" dirty="0">
                <a:latin typeface="Symbol" charset="2"/>
                <a:ea typeface="Symbol" charset="2"/>
                <a:cs typeface="Symbol" charset="2"/>
              </a:rPr>
              <a:t>l</a:t>
            </a:r>
            <a:r>
              <a:rPr lang="en-US" sz="2400" dirty="0"/>
              <a:t> using cross-validation.</a:t>
            </a:r>
          </a:p>
        </p:txBody>
      </p:sp>
    </p:spTree>
    <p:extLst>
      <p:ext uri="{BB962C8B-B14F-4D97-AF65-F5344CB8AC3E}">
        <p14:creationId xmlns:p14="http://schemas.microsoft.com/office/powerpoint/2010/main" val="5473529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Computational complexity</a:t>
            </a:r>
          </a:p>
        </p:txBody>
      </p:sp>
      <p:sp>
        <p:nvSpPr>
          <p:cNvPr id="3" name="Content Placeholder 2"/>
          <p:cNvSpPr>
            <a:spLocks noGrp="1"/>
          </p:cNvSpPr>
          <p:nvPr>
            <p:ph idx="1"/>
          </p:nvPr>
        </p:nvSpPr>
        <p:spPr/>
        <p:txBody>
          <a:bodyPr/>
          <a:lstStyle/>
          <a:p>
            <a:pPr>
              <a:spcAft>
                <a:spcPts val="600"/>
              </a:spcAft>
            </a:pPr>
            <a:r>
              <a:rPr lang="en-US" sz="2400" dirty="0"/>
              <a:t>Solution to ridge regression:</a:t>
            </a:r>
          </a:p>
          <a:p>
            <a:pPr>
              <a:spcAft>
                <a:spcPts val="600"/>
              </a:spcAft>
            </a:pPr>
            <a:endParaRPr lang="en-US" sz="2400" dirty="0"/>
          </a:p>
          <a:p>
            <a:pPr>
              <a:spcAft>
                <a:spcPts val="600"/>
              </a:spcAft>
            </a:pPr>
            <a:endParaRPr lang="en-US" sz="2400" dirty="0"/>
          </a:p>
          <a:p>
            <a:pPr>
              <a:spcAft>
                <a:spcPts val="600"/>
              </a:spcAft>
            </a:pPr>
            <a:endParaRPr lang="en-US" sz="2400" dirty="0"/>
          </a:p>
          <a:p>
            <a:pPr>
              <a:spcAft>
                <a:spcPts val="600"/>
              </a:spcAft>
            </a:pPr>
            <a:r>
              <a:rPr lang="en-US" sz="2400" dirty="0"/>
              <a:t>The solution of the Ridge/Lasso regression involves three steps</a:t>
            </a:r>
          </a:p>
          <a:p>
            <a:pPr marL="342900" indent="-342900">
              <a:spcAft>
                <a:spcPts val="600"/>
              </a:spcAft>
              <a:buFont typeface="Arial" charset="0"/>
              <a:buChar char="•"/>
            </a:pPr>
            <a:r>
              <a:rPr lang="en-US" sz="2400" dirty="0"/>
              <a:t>Select </a:t>
            </a:r>
            <a:r>
              <a:rPr lang="en-US" sz="2400" dirty="0">
                <a:latin typeface="Symbol" charset="2"/>
                <a:ea typeface="Symbol" charset="2"/>
                <a:cs typeface="Symbol" charset="2"/>
              </a:rPr>
              <a:t>l </a:t>
            </a:r>
          </a:p>
          <a:p>
            <a:pPr marL="342900" indent="-342900">
              <a:spcAft>
                <a:spcPts val="600"/>
              </a:spcAft>
              <a:buFont typeface="Arial" charset="0"/>
              <a:buChar char="•"/>
            </a:pPr>
            <a:r>
              <a:rPr lang="en-US" sz="2400" dirty="0"/>
              <a:t>Find the minimum of the ridge/Lasso regression cost function (using linear algebra) as with the multiple regression and record the  </a:t>
            </a:r>
            <a:r>
              <a:rPr lang="en-US" sz="2400" i="1" dirty="0"/>
              <a:t>R</a:t>
            </a:r>
            <a:r>
              <a:rPr lang="en-US" sz="2400" baseline="30000" dirty="0"/>
              <a:t>2</a:t>
            </a:r>
            <a:r>
              <a:rPr lang="en-US" sz="2400" dirty="0"/>
              <a:t>  </a:t>
            </a:r>
            <a:r>
              <a:rPr lang="en-US" sz="2400" b="1" dirty="0"/>
              <a:t>on the test set</a:t>
            </a:r>
            <a:r>
              <a:rPr lang="en-US" sz="2400" dirty="0"/>
              <a:t>. </a:t>
            </a:r>
          </a:p>
          <a:p>
            <a:pPr marL="342900" indent="-342900">
              <a:spcAft>
                <a:spcPts val="600"/>
              </a:spcAft>
              <a:buFont typeface="Arial" charset="0"/>
              <a:buChar char="•"/>
            </a:pPr>
            <a:r>
              <a:rPr lang="en-US" sz="2400" dirty="0"/>
              <a:t>Find the</a:t>
            </a:r>
            <a:r>
              <a:rPr lang="en-US" sz="2400" dirty="0">
                <a:latin typeface="Symbol" charset="2"/>
                <a:ea typeface="Symbol" charset="2"/>
                <a:cs typeface="Symbol" charset="2"/>
              </a:rPr>
              <a:t> l</a:t>
            </a:r>
            <a:r>
              <a:rPr lang="en-US" sz="2400" dirty="0"/>
              <a:t> that gives the largest </a:t>
            </a:r>
            <a:r>
              <a:rPr lang="en-US" sz="2400" i="1" dirty="0"/>
              <a:t>R</a:t>
            </a:r>
            <a:r>
              <a:rPr lang="en-US" sz="2400" baseline="30000" dirty="0"/>
              <a:t>2</a:t>
            </a:r>
          </a:p>
        </p:txBody>
      </p:sp>
      <p:pic>
        <p:nvPicPr>
          <p:cNvPr id="4" name="Picture 3"/>
          <p:cNvPicPr>
            <a:picLocks noChangeAspect="1"/>
          </p:cNvPicPr>
          <p:nvPr/>
        </p:nvPicPr>
        <p:blipFill>
          <a:blip r:embed="rId2"/>
          <a:stretch>
            <a:fillRect/>
          </a:stretch>
        </p:blipFill>
        <p:spPr>
          <a:xfrm>
            <a:off x="3645569" y="2012678"/>
            <a:ext cx="4186989" cy="441302"/>
          </a:xfrm>
          <a:prstGeom prst="rect">
            <a:avLst/>
          </a:prstGeom>
        </p:spPr>
      </p:pic>
    </p:spTree>
    <p:extLst>
      <p:ext uri="{BB962C8B-B14F-4D97-AF65-F5344CB8AC3E}">
        <p14:creationId xmlns:p14="http://schemas.microsoft.com/office/powerpoint/2010/main" val="16892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Regularization</a:t>
            </a:r>
          </a:p>
        </p:txBody>
      </p:sp>
      <p:pic>
        <p:nvPicPr>
          <p:cNvPr id="4" name="Picture 3"/>
          <p:cNvPicPr>
            <a:picLocks noChangeAspect="1"/>
          </p:cNvPicPr>
          <p:nvPr/>
        </p:nvPicPr>
        <p:blipFill>
          <a:blip r:embed="rId2"/>
          <a:stretch>
            <a:fillRect/>
          </a:stretch>
        </p:blipFill>
        <p:spPr>
          <a:xfrm>
            <a:off x="1117604" y="1104122"/>
            <a:ext cx="9499600" cy="5041900"/>
          </a:xfrm>
          <a:prstGeom prst="rect">
            <a:avLst/>
          </a:prstGeom>
        </p:spPr>
      </p:pic>
    </p:spTree>
    <p:extLst>
      <p:ext uri="{BB962C8B-B14F-4D97-AF65-F5344CB8AC3E}">
        <p14:creationId xmlns:p14="http://schemas.microsoft.com/office/powerpoint/2010/main" val="1652888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1177758"/>
            <a:ext cx="4948549" cy="4674402"/>
          </a:xfrm>
          <a:noFill/>
          <a:ln w="12700">
            <a:solidFill>
              <a:schemeClr val="tx1">
                <a:lumMod val="75000"/>
                <a:lumOff val="25000"/>
              </a:schemeClr>
            </a:solidFill>
          </a:ln>
        </p:spPr>
        <p:txBody>
          <a:bodyPr/>
          <a:lstStyle/>
          <a:p>
            <a:pPr>
              <a:spcAft>
                <a:spcPts val="1200"/>
              </a:spcAft>
            </a:pPr>
            <a:r>
              <a:rPr lang="en-US" sz="2000" b="1" dirty="0"/>
              <a:t>Logistics</a:t>
            </a:r>
          </a:p>
          <a:p>
            <a:pPr>
              <a:spcAft>
                <a:spcPts val="1200"/>
              </a:spcAft>
            </a:pPr>
            <a:r>
              <a:rPr lang="en-US" sz="2000" dirty="0"/>
              <a:t>	</a:t>
            </a:r>
            <a:r>
              <a:rPr lang="en-US" sz="2000" dirty="0" smtClean="0"/>
              <a:t>Program Structure</a:t>
            </a:r>
            <a:endParaRPr lang="en-US" sz="2000" dirty="0"/>
          </a:p>
          <a:p>
            <a:pPr>
              <a:spcAft>
                <a:spcPts val="1200"/>
              </a:spcAft>
            </a:pPr>
            <a:r>
              <a:rPr lang="en-US" sz="2000" b="1" dirty="0"/>
              <a:t>Data</a:t>
            </a:r>
          </a:p>
          <a:p>
            <a:pPr>
              <a:spcAft>
                <a:spcPts val="1200"/>
              </a:spcAft>
            </a:pPr>
            <a:r>
              <a:rPr lang="en-US" sz="2000" b="1" dirty="0"/>
              <a:t>Statistical Modeling I </a:t>
            </a:r>
          </a:p>
          <a:p>
            <a:pPr>
              <a:spcAft>
                <a:spcPts val="1200"/>
              </a:spcAft>
            </a:pPr>
            <a:r>
              <a:rPr lang="en-US" sz="2000" dirty="0"/>
              <a:t>	k-Nearest Neighbors (</a:t>
            </a:r>
            <a:r>
              <a:rPr lang="en-US" sz="2000" dirty="0" err="1"/>
              <a:t>kNN</a:t>
            </a:r>
            <a:r>
              <a:rPr lang="en-US" sz="2000" dirty="0"/>
              <a:t>) </a:t>
            </a:r>
          </a:p>
          <a:p>
            <a:pPr>
              <a:spcAft>
                <a:spcPts val="1200"/>
              </a:spcAft>
            </a:pPr>
            <a:r>
              <a:rPr lang="en-US" sz="2000" b="1" dirty="0"/>
              <a:t>Statistical Modeling II</a:t>
            </a:r>
          </a:p>
          <a:p>
            <a:pPr>
              <a:spcAft>
                <a:spcPts val="1200"/>
              </a:spcAft>
            </a:pPr>
            <a:r>
              <a:rPr lang="en-US" sz="2000" dirty="0"/>
              <a:t>	Linear Regression </a:t>
            </a:r>
          </a:p>
          <a:p>
            <a:pPr>
              <a:spcAft>
                <a:spcPts val="1200"/>
              </a:spcAft>
            </a:pPr>
            <a:endParaRPr lang="en-US" sz="2000" dirty="0"/>
          </a:p>
          <a:p>
            <a:pPr>
              <a:spcAft>
                <a:spcPts val="1200"/>
              </a:spcAft>
            </a:pPr>
            <a:r>
              <a:rPr lang="en-US" sz="2000" dirty="0"/>
              <a:t> </a:t>
            </a:r>
          </a:p>
          <a:p>
            <a:pPr>
              <a:spcAft>
                <a:spcPts val="1200"/>
              </a:spcAft>
            </a:pPr>
            <a:endParaRPr lang="en-US" sz="2000"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5999002" y="1177758"/>
                <a:ext cx="5566922" cy="4674402"/>
              </a:xfrm>
              <a:prstGeom prst="rect">
                <a:avLst/>
              </a:prstGeom>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r>
                  <a:rPr lang="en-US" sz="2000" b="1" dirty="0"/>
                  <a:t>Model Fitness </a:t>
                </a:r>
              </a:p>
              <a:p>
                <a:pPr>
                  <a:spcBef>
                    <a:spcPts val="0"/>
                  </a:spcBef>
                  <a:spcAft>
                    <a:spcPts val="1200"/>
                  </a:spcAft>
                </a:pPr>
                <a:r>
                  <a:rPr lang="en-US" sz="2000" dirty="0"/>
                  <a:t>	How does the model perform predicting? </a:t>
                </a:r>
                <a:endParaRPr lang="en-US" sz="2000" b="1" dirty="0"/>
              </a:p>
              <a:p>
                <a:pPr>
                  <a:spcBef>
                    <a:spcPts val="1872"/>
                  </a:spcBef>
                  <a:spcAft>
                    <a:spcPts val="1200"/>
                  </a:spcAft>
                </a:pPr>
                <a:r>
                  <a:rPr lang="en-US" sz="2000" b="1" dirty="0"/>
                  <a:t>Comparison of Two Models   </a:t>
                </a:r>
              </a:p>
              <a:p>
                <a:pPr>
                  <a:spcBef>
                    <a:spcPts val="0"/>
                  </a:spcBef>
                  <a:spcAft>
                    <a:spcPts val="1200"/>
                  </a:spcAft>
                </a:pPr>
                <a:r>
                  <a:rPr lang="en-US" sz="2000" dirty="0"/>
                  <a:t>	How do we choose from two different models?</a:t>
                </a:r>
              </a:p>
              <a:p>
                <a:pPr>
                  <a:spcBef>
                    <a:spcPts val="1872"/>
                  </a:spcBef>
                  <a:spcAft>
                    <a:spcPts val="1200"/>
                  </a:spcAft>
                </a:pPr>
                <a:r>
                  <a:rPr lang="en-US" sz="2000" b="1" dirty="0"/>
                  <a:t>Evaluating Significance of Predictors </a:t>
                </a:r>
              </a:p>
              <a:p>
                <a:pPr>
                  <a:spcBef>
                    <a:spcPts val="0"/>
                  </a:spcBef>
                  <a:spcAft>
                    <a:spcPts val="1200"/>
                  </a:spcAft>
                </a:pPr>
                <a:r>
                  <a:rPr lang="en-US" sz="2000" dirty="0"/>
                  <a:t>	Does the outcome depend on the predictors?</a:t>
                </a:r>
                <a:endParaRPr lang="en-US" sz="2000" b="1" dirty="0"/>
              </a:p>
              <a:p>
                <a:pPr>
                  <a:spcBef>
                    <a:spcPts val="672"/>
                  </a:spcBef>
                  <a:spcAft>
                    <a:spcPts val="1200"/>
                  </a:spcAft>
                </a:pPr>
                <a:r>
                  <a:rPr lang="en-US" sz="2000" b="1" dirty="0"/>
                  <a:t>How well we </a:t>
                </a:r>
                <a:r>
                  <a:rPr lang="en-US" sz="2000" b="1" dirty="0" smtClean="0"/>
                  <a:t>know the model </a:t>
                </a:r>
                <a14:m>
                  <m:oMath xmlns:m="http://schemas.openxmlformats.org/officeDocument/2006/math">
                    <m:acc>
                      <m:accPr>
                        <m:chr m:val="̂"/>
                        <m:ctrlPr>
                          <a:rPr lang="en-US" sz="2000" b="1" i="1">
                            <a:latin typeface="Cambria Math" charset="0"/>
                          </a:rPr>
                        </m:ctrlPr>
                      </m:accPr>
                      <m:e>
                        <m:r>
                          <a:rPr lang="en-US" sz="2000" b="1" i="1">
                            <a:latin typeface="Cambria Math" charset="0"/>
                          </a:rPr>
                          <m:t>𝒇</m:t>
                        </m:r>
                      </m:e>
                    </m:acc>
                  </m:oMath>
                </a14:m>
                <a:endParaRPr lang="en-US" sz="2000" b="1" dirty="0"/>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5999002" y="1177758"/>
                <a:ext cx="5566922" cy="4674402"/>
              </a:xfrm>
              <a:prstGeom prst="rect">
                <a:avLst/>
              </a:prstGeom>
              <a:blipFill rotWithShape="0">
                <a:blip r:embed="rId2"/>
                <a:stretch>
                  <a:fillRect l="-984" t="-520"/>
                </a:stretch>
              </a:blipFill>
              <a:ln w="12700">
                <a:solidFill>
                  <a:schemeClr val="tx1">
                    <a:lumMod val="75000"/>
                    <a:lumOff val="2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Tree>
    <p:extLst>
      <p:ext uri="{BB962C8B-B14F-4D97-AF65-F5344CB8AC3E}">
        <p14:creationId xmlns:p14="http://schemas.microsoft.com/office/powerpoint/2010/main" val="12573485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as Regularization</a:t>
            </a:r>
          </a:p>
        </p:txBody>
      </p:sp>
      <p:sp>
        <p:nvSpPr>
          <p:cNvPr id="3" name="Content Placeholder 2"/>
          <p:cNvSpPr>
            <a:spLocks noGrp="1"/>
          </p:cNvSpPr>
          <p:nvPr>
            <p:ph idx="1"/>
          </p:nvPr>
        </p:nvSpPr>
        <p:spPr>
          <a:xfrm>
            <a:off x="833415" y="1177758"/>
            <a:ext cx="10680806" cy="2111143"/>
          </a:xfrm>
        </p:spPr>
        <p:txBody>
          <a:bodyPr/>
          <a:lstStyle/>
          <a:p>
            <a:r>
              <a:rPr lang="en-US" sz="2400" dirty="0"/>
              <a:t>Since LASSO regression tend to produce zero estimates for a number of model parameters - we say that LASSO solutions are </a:t>
            </a:r>
            <a:r>
              <a:rPr lang="en-US" sz="2400" b="1" dirty="0"/>
              <a:t>sparse</a:t>
            </a:r>
            <a:r>
              <a:rPr lang="en-US" sz="2400" dirty="0"/>
              <a:t> - we consider LASSO to be a method for variable selection.</a:t>
            </a:r>
          </a:p>
          <a:p>
            <a:endParaRPr lang="en-US" sz="2400" dirty="0"/>
          </a:p>
          <a:p>
            <a:r>
              <a:rPr lang="en-US" sz="2400" dirty="0"/>
              <a:t>Many prefer using LASSO for variable selection (as well as for suppressing extreme parameter values) rather than stepwise selection, as LASSO avoids the statistic problems that arises in stepwise selection.</a:t>
            </a:r>
          </a:p>
          <a:p>
            <a:endParaRPr lang="en-US" sz="2400" dirty="0"/>
          </a:p>
          <a:p>
            <a:r>
              <a:rPr lang="en-US" sz="2400" b="1" dirty="0"/>
              <a:t>Question:</a:t>
            </a:r>
            <a:r>
              <a:rPr lang="en-US" sz="2400" dirty="0"/>
              <a:t> What are the pros and cons of the two approaches? </a:t>
            </a:r>
          </a:p>
        </p:txBody>
      </p:sp>
    </p:spTree>
    <p:extLst>
      <p:ext uri="{BB962C8B-B14F-4D97-AF65-F5344CB8AC3E}">
        <p14:creationId xmlns:p14="http://schemas.microsoft.com/office/powerpoint/2010/main" val="255486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Data</a:t>
            </a:r>
          </a:p>
        </p:txBody>
      </p:sp>
      <p:sp>
        <p:nvSpPr>
          <p:cNvPr id="3" name="Slide Number Placeholder 2"/>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141558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3410018"/>
              </p:ext>
            </p:extLst>
          </p:nvPr>
        </p:nvGraphicFramePr>
        <p:xfrm>
          <a:off x="3112385" y="3005980"/>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xmlns=""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b="1" dirty="0"/>
              <a:t>Advertising data set</a:t>
            </a:r>
            <a:r>
              <a:rPr lang="en-US" sz="2400"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2158843" y="5730889"/>
            <a:ext cx="7874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sz="2400" dirty="0"/>
              <a:t>There is an asymmetry in many of these problems: </a:t>
            </a:r>
          </a:p>
          <a:p>
            <a:pPr marL="923925"/>
            <a:r>
              <a:rPr lang="en-US" sz="2400" dirty="0"/>
              <a:t>The variable we'd like to predict may be more difficult to measure, is more important than the other(s), or may be directly or indirectly influenced by the values of the other variable(s).</a:t>
            </a:r>
          </a:p>
          <a:p>
            <a:endParaRPr lang="en-US" sz="2400" dirty="0"/>
          </a:p>
          <a:p>
            <a:r>
              <a:rPr lang="en-US" sz="2400" dirty="0"/>
              <a:t>Thus, we'd like to define two categories of variables: </a:t>
            </a:r>
          </a:p>
          <a:p>
            <a:pPr marL="979488" indent="-455613">
              <a:buFont typeface="Arial" charset="0"/>
              <a:buChar char="•"/>
            </a:pPr>
            <a:r>
              <a:rPr lang="en-US" sz="2400" dirty="0"/>
              <a:t>variables whose value we want to predict </a:t>
            </a:r>
          </a:p>
          <a:p>
            <a:pPr marL="979488" indent="-455613">
              <a:buFont typeface="Arial" charset="0"/>
              <a:buChar char="•"/>
            </a:pPr>
            <a:r>
              <a:rPr lang="en-US" sz="2400"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121367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230368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1336065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Class Logistics</a:t>
            </a:r>
          </a:p>
        </p:txBody>
      </p:sp>
      <p:sp>
        <p:nvSpPr>
          <p:cNvPr id="3" name="Slide Number Placeholder 2"/>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21316737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72175"/>
                  <a:gd name="adj2" fmla="val 6784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72175"/>
                  <a:gd name="adj2" fmla="val 67846"/>
                  <a:gd name="adj3" fmla="val 16667"/>
                </a:avLst>
              </a:prstGeom>
              <a:blipFill rotWithShape="0">
                <a:blip r:embed="rId3"/>
                <a:stretch>
                  <a:fillRect r="-265"/>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54549469-8AF1-9940-B998-470C6F7A3294}"/>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454580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195346"/>
              <a:gd name="adj2" fmla="val 150154"/>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here?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31</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3"/>
                <a:stretch>
                  <a:fillRect l="-1248" b="-8738"/>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xmlns="" id="{FE446D22-A807-1A44-A630-F024385105B2}"/>
              </a:ext>
            </a:extLst>
          </p:cNvPr>
          <p:cNvPicPr>
            <a:picLocks noChangeAspect="1"/>
          </p:cNvPicPr>
          <p:nvPr/>
        </p:nvPicPr>
        <p:blipFill>
          <a:blip r:embed="rId4"/>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a:t>
            </a:r>
            <a:r>
              <a:rPr lang="en-US" dirty="0" smtClean="0"/>
              <a:t>Inference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 </a:t>
                </a:r>
                <a14:m>
                  <m:oMath xmlns:m="http://schemas.openxmlformats.org/officeDocument/2006/math">
                    <m:acc>
                      <m:accPr>
                        <m:chr m:val="̂"/>
                        <m:ctrlPr>
                          <a:rPr lang="en-US" sz="2400" i="1">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 as close to the observed value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7996488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19028" y="341342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charset="0"/>
                              <a:ea typeface="Karla" charset="0"/>
                            </a:rPr>
                          </m:ctrlPr>
                        </m:sSubPr>
                        <m:e>
                          <m:acc>
                            <m:accPr>
                              <m:chr m:val="̂"/>
                              <m:ctrlPr>
                                <a:rPr lang="en-US" i="1">
                                  <a:latin typeface="Cambria Math"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97079" y="3091762"/>
            <a:ext cx="3898431" cy="1831009"/>
            <a:chOff x="7797079" y="3091762"/>
            <a:chExt cx="3898431" cy="1831009"/>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pic>
        <p:nvPicPr>
          <p:cNvPr id="33" name="Picture 32">
            <a:extLst>
              <a:ext uri="{FF2B5EF4-FFF2-40B4-BE49-F238E27FC236}">
                <a16:creationId xmlns:a16="http://schemas.microsoft.com/office/drawing/2014/main" xmlns="" id="{7A7CD571-42BC-1A40-8186-BC198F105BF9}"/>
              </a:ext>
            </a:extLst>
          </p:cNvPr>
          <p:cNvPicPr>
            <a:picLocks noChangeAspect="1"/>
          </p:cNvPicPr>
          <p:nvPr/>
        </p:nvPicPr>
        <p:blipFill>
          <a:blip r:embed="rId9"/>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1339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charset="0"/>
                              <a:ea typeface="Karla" charset="0"/>
                            </a:rPr>
                          </m:ctrlPr>
                        </m:accPr>
                        <m:e>
                          <m:sSub>
                            <m:sSubPr>
                              <m:ctrlPr>
                                <a:rPr lang="en-US" i="1">
                                  <a:latin typeface="Cambria Math"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charset="0"/>
                                  <a:ea typeface="Karla" charset="0"/>
                                </a:rPr>
                              </m:ctrlPr>
                            </m:sSubPr>
                            <m:e>
                              <m:r>
                                <a:rPr lang="en-US" b="0" i="1" smtClean="0">
                                  <a:latin typeface="Cambria Math" charset="0"/>
                                  <a:ea typeface="Karla" charset="0"/>
                                </a:rPr>
                                <m:t>𝑦</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charset="0"/>
                                <a:ea typeface="Karla" charset="0"/>
                              </a:rPr>
                            </m:ctrlPr>
                          </m:sSubPr>
                          <m:e>
                            <m:r>
                              <a:rPr lang="en-US" b="0" i="1" smtClean="0">
                                <a:latin typeface="Cambria Math" charset="0"/>
                                <a:ea typeface="Karla" charset="0"/>
                              </a:rPr>
                              <m:t>𝑥</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𝑥</m:t>
                            </m:r>
                          </m:e>
                          <m:sub>
                            <m:sSub>
                              <m:sSubPr>
                                <m:ctrlPr>
                                  <a:rPr lang="en-US" i="1">
                                    <a:latin typeface="Cambria Math"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xmlns="" id="{085DFFF8-EA9A-AE4A-8D11-94D2F20D0170}"/>
              </a:ext>
            </a:extLst>
          </p:cNvPr>
          <p:cNvPicPr>
            <a:picLocks noChangeAspect="1"/>
          </p:cNvPicPr>
          <p:nvPr/>
        </p:nvPicPr>
        <p:blipFill>
          <a:blip r:embed="rId10"/>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419698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Same models on more data</a:t>
            </a:r>
          </a:p>
        </p:txBody>
      </p:sp>
    </p:spTree>
    <p:extLst>
      <p:ext uri="{BB962C8B-B14F-4D97-AF65-F5344CB8AC3E}">
        <p14:creationId xmlns:p14="http://schemas.microsoft.com/office/powerpoint/2010/main" val="7125153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a:t>
            </a:r>
            <a:r>
              <a:rPr lang="en-US" sz="2400" b="1" i="1" dirty="0">
                <a:solidFill>
                  <a:schemeClr val="tx1">
                    <a:lumMod val="75000"/>
                    <a:lumOff val="25000"/>
                  </a:schemeClr>
                </a:solidFill>
                <a:latin typeface="Karla" charset="0"/>
                <a:ea typeface="Karla" charset="0"/>
                <a:cs typeface="Karla" charset="0"/>
              </a:rPr>
              <a:t>k-Nearest Neighbor (</a:t>
            </a:r>
            <a:r>
              <a:rPr lang="en-US" sz="2400" b="1" i="1" dirty="0" err="1">
                <a:solidFill>
                  <a:schemeClr val="tx1">
                    <a:lumMod val="75000"/>
                    <a:lumOff val="25000"/>
                  </a:schemeClr>
                </a:solidFill>
                <a:latin typeface="Karla" charset="0"/>
                <a:ea typeface="Karla" charset="0"/>
                <a:cs typeface="Karla" charset="0"/>
              </a:rPr>
              <a:t>kNN</a:t>
            </a:r>
            <a:r>
              <a:rPr lang="en-US" sz="2400" b="1" i="1" dirty="0">
                <a:solidFill>
                  <a:schemeClr val="tx1">
                    <a:lumMod val="75000"/>
                    <a:lumOff val="25000"/>
                  </a:schemeClr>
                </a:solidFill>
                <a:latin typeface="Karla" charset="0"/>
                <a:ea typeface="Karla" charset="0"/>
                <a:cs typeface="Karla" charset="0"/>
              </a:rPr>
              <a:t>) model</a:t>
            </a:r>
            <a:r>
              <a:rPr lang="en-US" sz="24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400" dirty="0">
              <a:solidFill>
                <a:schemeClr val="tx1">
                  <a:lumMod val="75000"/>
                  <a:lumOff val="25000"/>
                </a:schemeClr>
              </a:solidFill>
              <a:latin typeface="Karla" charset="0"/>
              <a:ea typeface="Karla" charset="0"/>
              <a:cs typeface="Karla" charset="0"/>
            </a:endParaRPr>
          </a:p>
          <a:p>
            <a:pPr lvl="1"/>
            <a:r>
              <a:rPr lang="en-US" sz="24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400" i="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9921A9-C24F-0849-9AF2-9CE9979934A7}"/>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xmlns="" id="{BAC84716-F6E8-5143-996D-6DBF0A494DD6}"/>
              </a:ext>
            </a:extLst>
          </p:cNvPr>
          <p:cNvSpPr>
            <a:spLocks noGrp="1"/>
          </p:cNvSpPr>
          <p:nvPr>
            <p:ph idx="1"/>
          </p:nvPr>
        </p:nvSpPr>
        <p:spPr/>
        <p:txBody>
          <a:bodyPr/>
          <a:lstStyle/>
          <a:p>
            <a:pPr>
              <a:spcAft>
                <a:spcPts val="1200"/>
              </a:spcAft>
            </a:pPr>
            <a:r>
              <a:rPr lang="en-US" sz="2400" b="1" dirty="0"/>
              <a:t>Lectures: </a:t>
            </a:r>
            <a:r>
              <a:rPr lang="en-US" sz="2400" dirty="0" smtClean="0"/>
              <a:t>Eight lectures</a:t>
            </a:r>
          </a:p>
          <a:p>
            <a:pPr marL="342900" indent="-342900">
              <a:spcAft>
                <a:spcPts val="1200"/>
              </a:spcAft>
              <a:buFont typeface="Arial" charset="0"/>
              <a:buChar char="•"/>
            </a:pPr>
            <a:r>
              <a:rPr lang="en-US" sz="2200" dirty="0" smtClean="0"/>
              <a:t>Day 1</a:t>
            </a:r>
            <a:r>
              <a:rPr lang="en-US" sz="2200" dirty="0"/>
              <a:t>: </a:t>
            </a:r>
            <a:r>
              <a:rPr lang="en-US" sz="2200" dirty="0" smtClean="0"/>
              <a:t>Regression</a:t>
            </a:r>
            <a:r>
              <a:rPr lang="en-US" sz="2200" dirty="0"/>
              <a:t>: Linear and </a:t>
            </a:r>
            <a:r>
              <a:rPr lang="en-US" sz="2200" dirty="0" err="1" smtClean="0"/>
              <a:t>kNN</a:t>
            </a:r>
            <a:endParaRPr lang="en-US" sz="2200" dirty="0"/>
          </a:p>
          <a:p>
            <a:pPr marL="342900" indent="-342900">
              <a:spcAft>
                <a:spcPts val="1200"/>
              </a:spcAft>
              <a:buFont typeface="Arial" charset="0"/>
              <a:buChar char="•"/>
            </a:pPr>
            <a:r>
              <a:rPr lang="en-US" sz="2200" dirty="0" smtClean="0"/>
              <a:t>Day 2: Classification: Logistic and </a:t>
            </a:r>
            <a:r>
              <a:rPr lang="en-US" sz="2200" dirty="0" err="1" smtClean="0"/>
              <a:t>kNN</a:t>
            </a:r>
            <a:endParaRPr lang="en-US" sz="2200" dirty="0"/>
          </a:p>
          <a:p>
            <a:pPr marL="342900" indent="-342900">
              <a:spcAft>
                <a:spcPts val="1200"/>
              </a:spcAft>
              <a:buFont typeface="Arial" charset="0"/>
              <a:buChar char="•"/>
            </a:pPr>
            <a:r>
              <a:rPr lang="en-US" sz="2200" dirty="0" smtClean="0"/>
              <a:t>Day 3: Decision </a:t>
            </a:r>
            <a:r>
              <a:rPr lang="en-US" sz="2200" dirty="0"/>
              <a:t>trees: Bagging, Random Forest and </a:t>
            </a:r>
            <a:r>
              <a:rPr lang="en-US" sz="2200" dirty="0" smtClean="0"/>
              <a:t>Boosting</a:t>
            </a:r>
          </a:p>
          <a:p>
            <a:pPr marL="342900" indent="-342900">
              <a:spcAft>
                <a:spcPts val="1200"/>
              </a:spcAft>
              <a:buFont typeface="Arial" charset="0"/>
              <a:buChar char="•"/>
            </a:pPr>
            <a:r>
              <a:rPr lang="en-US" sz="2200" dirty="0" smtClean="0"/>
              <a:t>Day 4: Deep </a:t>
            </a:r>
            <a:r>
              <a:rPr lang="en-US" sz="2200" dirty="0"/>
              <a:t>Neural Networks: Feed Forward, </a:t>
            </a:r>
            <a:r>
              <a:rPr lang="en-US" sz="2200" dirty="0" smtClean="0"/>
              <a:t>CNN</a:t>
            </a:r>
            <a:endParaRPr lang="en-US" sz="2200" dirty="0"/>
          </a:p>
          <a:p>
            <a:pPr>
              <a:spcAft>
                <a:spcPts val="1200"/>
              </a:spcAft>
            </a:pPr>
            <a:r>
              <a:rPr lang="en-US" sz="2400" b="1" dirty="0"/>
              <a:t>Labs: </a:t>
            </a:r>
            <a:r>
              <a:rPr lang="en-US" sz="2400" dirty="0" smtClean="0"/>
              <a:t>Eight </a:t>
            </a:r>
            <a:r>
              <a:rPr lang="en-US" sz="2400" dirty="0"/>
              <a:t>Labs. Labs will provide practical examples to help you understand the </a:t>
            </a:r>
            <a:r>
              <a:rPr lang="en-US" sz="2400" dirty="0" smtClean="0"/>
              <a:t>material.</a:t>
            </a:r>
            <a:endParaRPr lang="en-US" sz="2400" dirty="0"/>
          </a:p>
          <a:p>
            <a:pPr>
              <a:spcAft>
                <a:spcPts val="1200"/>
              </a:spcAft>
            </a:pPr>
            <a:r>
              <a:rPr lang="en-US" sz="2400" b="1" dirty="0" smtClean="0"/>
              <a:t>Project: </a:t>
            </a:r>
            <a:r>
              <a:rPr lang="en-US" sz="2400" dirty="0" smtClean="0"/>
              <a:t>Select from one of the provided projects and work in a group. </a:t>
            </a:r>
            <a:endParaRPr lang="en-US" sz="2400" dirty="0"/>
          </a:p>
          <a:p>
            <a:endParaRPr lang="en-US" sz="2400" dirty="0"/>
          </a:p>
        </p:txBody>
      </p:sp>
      <p:sp>
        <p:nvSpPr>
          <p:cNvPr id="4" name="Slide Number Placeholder 3">
            <a:extLst>
              <a:ext uri="{FF2B5EF4-FFF2-40B4-BE49-F238E27FC236}">
                <a16:creationId xmlns:a16="http://schemas.microsoft.com/office/drawing/2014/main" xmlns="" id="{128334AB-C608-AA4D-9CBB-FAB82502D05B}"/>
              </a:ext>
            </a:extLst>
          </p:cNvPr>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32265309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641623"/>
                <a:ext cx="10682602" cy="4154984"/>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a fixed a value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𝑖</m:t>
                    </m:r>
                  </m:oMath>
                </a14:m>
                <a:r>
                  <a:rPr lang="en-US"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observation is the average of the observed response of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-closest observations: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400" b="0" i="1" smtClean="0">
                            <a:solidFill>
                              <a:schemeClr val="tx1">
                                <a:lumMod val="75000"/>
                                <a:lumOff val="25000"/>
                              </a:schemeClr>
                            </a:solidFill>
                            <a:latin typeface="Cambria Math" charset="0"/>
                            <a:ea typeface="Karla" charset="0"/>
                            <a:cs typeface="Karla" charset="0"/>
                          </a:rPr>
                        </m:ctrlPr>
                      </m:dPr>
                      <m:e>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𝑘</m:t>
                            </m:r>
                          </m:sub>
                        </m:sSub>
                      </m:e>
                    </m:d>
                  </m:oMath>
                </a14:m>
                <a:r>
                  <a:rPr lang="en-US" sz="2400" dirty="0">
                    <a:solidFill>
                      <a:schemeClr val="tx1">
                        <a:lumMod val="75000"/>
                        <a:lumOff val="25000"/>
                      </a:schemeClr>
                    </a:solidFill>
                    <a:latin typeface="Karla" charset="0"/>
                    <a:ea typeface="Karla" charset="0"/>
                    <a:cs typeface="Karla" charset="0"/>
                  </a:rPr>
                  <a:t> are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similar</a:t>
                </a:r>
                <a:r>
                  <a:rPr lang="en-US" sz="2400" dirty="0">
                    <a:solidFill>
                      <a:schemeClr val="tx1">
                        <a:lumMod val="75000"/>
                        <a:lumOff val="25000"/>
                      </a:schemeClr>
                    </a:solidFill>
                    <a:latin typeface="Karla" charset="0"/>
                    <a:ea typeface="Karla" charset="0"/>
                    <a:cs typeface="Karla" charset="0"/>
                  </a:rPr>
                  <a:t> refers to a notion of distance between predictors).</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641623"/>
                <a:ext cx="10682602" cy="4154984"/>
              </a:xfrm>
              <a:prstGeom prst="rect">
                <a:avLst/>
              </a:prstGeom>
              <a:blipFill rotWithShape="0">
                <a:blip r:embed="rId4"/>
                <a:stretch>
                  <a:fillRect l="-913" t="-1173"/>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1287133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1293905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acc>
                          <m:accPr>
                            <m:chr m:val="̂"/>
                            <m:ctrlPr>
                              <a:rPr lang="en-US" sz="2400" b="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a:xfrm>
            <a:off x="817917" y="983807"/>
            <a:ext cx="10327008" cy="2111143"/>
          </a:xfrm>
        </p:spPr>
        <p:txBody>
          <a:bodyPr/>
          <a:lstStyle/>
          <a:p>
            <a:r>
              <a:rPr lang="en-US" sz="2400" b="1" dirty="0" err="1" smtClean="0"/>
              <a:t>Valérie</a:t>
            </a:r>
            <a:r>
              <a:rPr lang="en-US" sz="2400" b="1" dirty="0" smtClean="0"/>
              <a:t> Gauthier,</a:t>
            </a:r>
            <a:r>
              <a:rPr lang="en-US" sz="2400" dirty="0" smtClean="0"/>
              <a:t> Universidad </a:t>
            </a:r>
            <a:r>
              <a:rPr lang="en-US" sz="2400" dirty="0"/>
              <a:t>del </a:t>
            </a:r>
            <a:r>
              <a:rPr lang="en-US" sz="2400" dirty="0" smtClean="0"/>
              <a:t>Rosario, Mathematician </a:t>
            </a:r>
            <a:r>
              <a:rPr lang="en-US" sz="2400" dirty="0"/>
              <a:t>from Universidad de </a:t>
            </a:r>
            <a:r>
              <a:rPr lang="en-US" sz="2400" dirty="0" err="1"/>
              <a:t>los</a:t>
            </a:r>
            <a:r>
              <a:rPr lang="en-US" sz="2400" dirty="0"/>
              <a:t> Andes, Bogota, Colombia. </a:t>
            </a:r>
            <a:r>
              <a:rPr lang="en-US" sz="2400" dirty="0" smtClean="0"/>
              <a:t>She </a:t>
            </a:r>
            <a:r>
              <a:rPr lang="en-US" sz="2400" dirty="0"/>
              <a:t>obtained her PhD in applied mathematics, in the area of post-quantum cryptography from </a:t>
            </a:r>
            <a:r>
              <a:rPr lang="en-US" sz="2400" dirty="0" err="1"/>
              <a:t>Danmarks</a:t>
            </a:r>
            <a:r>
              <a:rPr lang="en-US" sz="2400" dirty="0"/>
              <a:t> </a:t>
            </a:r>
            <a:r>
              <a:rPr lang="en-US" sz="2400" dirty="0" err="1"/>
              <a:t>Tekniske</a:t>
            </a:r>
            <a:r>
              <a:rPr lang="en-US" sz="2400" dirty="0"/>
              <a:t> </a:t>
            </a:r>
            <a:r>
              <a:rPr lang="en-US" sz="2400" dirty="0" err="1"/>
              <a:t>Universitet</a:t>
            </a:r>
            <a:r>
              <a:rPr lang="en-US" sz="2400" dirty="0"/>
              <a:t> (DTU). </a:t>
            </a:r>
            <a:r>
              <a:rPr lang="en-US" sz="2400" dirty="0" smtClean="0"/>
              <a:t>She </a:t>
            </a:r>
            <a:r>
              <a:rPr lang="en-US" sz="2400" dirty="0"/>
              <a:t>is the head of the Applied Mathematics and Computer Science Department at Universidad del Rosario, Bogotá, Colombia. </a:t>
            </a:r>
          </a:p>
          <a:p>
            <a:r>
              <a:rPr lang="en-US" sz="2400" dirty="0"/>
              <a:t> </a:t>
            </a:r>
          </a:p>
          <a:p>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4</a:t>
            </a:fld>
            <a:endParaRPr lang="en-US"/>
          </a:p>
        </p:txBody>
      </p:sp>
      <p:pic>
        <p:nvPicPr>
          <p:cNvPr id="5" name="Picture 4"/>
          <p:cNvPicPr>
            <a:picLocks noChangeAspect="1"/>
          </p:cNvPicPr>
          <p:nvPr/>
        </p:nvPicPr>
        <p:blipFill>
          <a:blip r:embed="rId2"/>
          <a:stretch>
            <a:fillRect/>
          </a:stretch>
        </p:blipFill>
        <p:spPr>
          <a:xfrm>
            <a:off x="4191000" y="3482852"/>
            <a:ext cx="3810000" cy="2717800"/>
          </a:xfrm>
          <a:prstGeom prst="rect">
            <a:avLst/>
          </a:prstGeom>
        </p:spPr>
      </p:pic>
    </p:spTree>
    <p:extLst>
      <p:ext uri="{BB962C8B-B14F-4D97-AF65-F5344CB8AC3E}">
        <p14:creationId xmlns:p14="http://schemas.microsoft.com/office/powerpoint/2010/main" val="24708611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51</a:t>
            </a:fld>
            <a:endParaRPr lang="en-US"/>
          </a:p>
        </p:txBody>
      </p:sp>
    </p:spTree>
    <p:extLst>
      <p:ext uri="{BB962C8B-B14F-4D97-AF65-F5344CB8AC3E}">
        <p14:creationId xmlns:p14="http://schemas.microsoft.com/office/powerpoint/2010/main" val="363116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
        <p:nvSpPr>
          <p:cNvPr id="6" name="TextBox 5">
            <a:extLst>
              <a:ext uri="{FF2B5EF4-FFF2-40B4-BE49-F238E27FC236}">
                <a16:creationId xmlns:a16="http://schemas.microsoft.com/office/drawing/2014/main" xmlns=""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53</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54</a:t>
            </a:fld>
            <a:endParaRPr lang="en-US"/>
          </a:p>
        </p:txBody>
      </p:sp>
    </p:spTree>
    <p:extLst>
      <p:ext uri="{BB962C8B-B14F-4D97-AF65-F5344CB8AC3E}">
        <p14:creationId xmlns:p14="http://schemas.microsoft.com/office/powerpoint/2010/main" val="1613228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xmlns=""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xmlns=""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xmlns=""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a16="http://schemas.microsoft.com/office/drawing/2014/main" xmlns=""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a16="http://schemas.microsoft.com/office/drawing/2014/main" xmlns=""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a16="http://schemas.microsoft.com/office/drawing/2014/main" xmlns=""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a:xfrm>
            <a:off x="833415" y="983807"/>
            <a:ext cx="10327008" cy="2111143"/>
          </a:xfrm>
        </p:spPr>
        <p:txBody>
          <a:bodyPr/>
          <a:lstStyle/>
          <a:p>
            <a:r>
              <a:rPr lang="en-US" sz="2400" b="1" dirty="0"/>
              <a:t>J</a:t>
            </a:r>
            <a:r>
              <a:rPr lang="en-US" sz="2400" b="1" dirty="0" smtClean="0"/>
              <a:t>ulián </a:t>
            </a:r>
            <a:r>
              <a:rPr lang="en-US" sz="2400" b="1" dirty="0" err="1" smtClean="0"/>
              <a:t>Rincón</a:t>
            </a:r>
            <a:r>
              <a:rPr lang="en-US" sz="2400" b="1" dirty="0" smtClean="0"/>
              <a:t>,</a:t>
            </a:r>
            <a:r>
              <a:rPr lang="en-US" sz="2400" dirty="0" smtClean="0"/>
              <a:t> Universidad </a:t>
            </a:r>
            <a:r>
              <a:rPr lang="en-US" sz="2400" dirty="0"/>
              <a:t>del </a:t>
            </a:r>
            <a:r>
              <a:rPr lang="en-US" sz="2400" dirty="0" smtClean="0"/>
              <a:t>Rosario.</a:t>
            </a:r>
            <a:r>
              <a:rPr lang="en-US" sz="2400" dirty="0"/>
              <a:t> </a:t>
            </a:r>
            <a:r>
              <a:rPr lang="en-US" sz="2400" dirty="0" smtClean="0"/>
              <a:t>He has </a:t>
            </a:r>
            <a:r>
              <a:rPr lang="en-US" sz="2400" dirty="0"/>
              <a:t>a Ph.D. in computational physics, modeling and algorithms design from </a:t>
            </a:r>
            <a:r>
              <a:rPr lang="en-US" sz="2400" dirty="0" err="1"/>
              <a:t>Instituto</a:t>
            </a:r>
            <a:r>
              <a:rPr lang="en-US" sz="2400" dirty="0"/>
              <a:t> </a:t>
            </a:r>
            <a:r>
              <a:rPr lang="en-US" sz="2400" dirty="0" err="1"/>
              <a:t>Balseiro</a:t>
            </a:r>
            <a:r>
              <a:rPr lang="en-US" sz="2400" dirty="0"/>
              <a:t> Centro </a:t>
            </a:r>
            <a:r>
              <a:rPr lang="en-US" sz="2400" dirty="0" err="1"/>
              <a:t>Atómico</a:t>
            </a:r>
            <a:r>
              <a:rPr lang="en-US" sz="2400" dirty="0"/>
              <a:t> de </a:t>
            </a:r>
            <a:r>
              <a:rPr lang="en-US" sz="2400" dirty="0" err="1"/>
              <a:t>Bariloche</a:t>
            </a:r>
            <a:r>
              <a:rPr lang="en-US" sz="2400" dirty="0"/>
              <a:t>, Argentina. His is an Assistant Professor at Universidad del Rosario, Colombia, Department of Applied Mathematics and Computer Science. </a:t>
            </a:r>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p:cNvPicPr>
            <a:picLocks noChangeAspect="1"/>
          </p:cNvPicPr>
          <p:nvPr/>
        </p:nvPicPr>
        <p:blipFill>
          <a:blip r:embed="rId2"/>
          <a:stretch>
            <a:fillRect/>
          </a:stretch>
        </p:blipFill>
        <p:spPr>
          <a:xfrm>
            <a:off x="4472919" y="3094950"/>
            <a:ext cx="3048000" cy="3136900"/>
          </a:xfrm>
          <a:prstGeom prst="rect">
            <a:avLst/>
          </a:prstGeom>
        </p:spPr>
      </p:pic>
    </p:spTree>
    <p:extLst>
      <p:ext uri="{BB962C8B-B14F-4D97-AF65-F5344CB8AC3E}">
        <p14:creationId xmlns:p14="http://schemas.microsoft.com/office/powerpoint/2010/main" val="15721029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2082925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compute a closed form for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a:p>
        </p:txBody>
      </p:sp>
      <p:pic>
        <p:nvPicPr>
          <p:cNvPr id="5" name="Picture 4">
            <a:extLst>
              <a:ext uri="{FF2B5EF4-FFF2-40B4-BE49-F238E27FC236}">
                <a16:creationId xmlns:a16="http://schemas.microsoft.com/office/drawing/2014/main" xmlns=""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spTree>
    <p:extLst>
      <p:ext uri="{BB962C8B-B14F-4D97-AF65-F5344CB8AC3E}">
        <p14:creationId xmlns:p14="http://schemas.microsoft.com/office/powerpoint/2010/main" val="33511810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pPr>
                  <a:spcAft>
                    <a:spcPts val="1800"/>
                  </a:spcAft>
                </a:pPr>
                <a:r>
                  <a:rPr lang="en-US" sz="2400" dirty="0">
                    <a:solidFill>
                      <a:schemeClr val="tx1">
                        <a:lumMod val="75000"/>
                        <a:lumOff val="25000"/>
                      </a:schemeClr>
                    </a:solidFill>
                  </a:rPr>
                  <a:t>If our statistical model is:</a:t>
                </a:r>
              </a:p>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r>
                  <a:rPr lang="en-US" sz="2400" b="0" dirty="0">
                    <a:solidFill>
                      <a:schemeClr val="tx1">
                        <a:lumMod val="75000"/>
                        <a:lumOff val="25000"/>
                      </a:schemeClr>
                    </a:solidFill>
                  </a:rPr>
                  <a:t/>
                </a:r>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charset="0"/>
                          </a:rPr>
                        </m:ctrlPr>
                      </m:sSubPr>
                      <m:e>
                        <m:acc>
                          <m:accPr>
                            <m:chr m:val="̂"/>
                            <m:ctrlPr>
                              <a:rPr lang="en-US" sz="2400" i="1" smtClean="0">
                                <a:solidFill>
                                  <a:schemeClr val="tx1">
                                    <a:lumMod val="75000"/>
                                    <a:lumOff val="25000"/>
                                  </a:schemeClr>
                                </a:solidFill>
                                <a:latin typeface="Cambria Math"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acc>
                          <m:accPr>
                            <m:chr m:val="̂"/>
                            <m:ctrlPr>
                              <a:rPr lang="en-US" sz="2400" i="1">
                                <a:solidFill>
                                  <a:schemeClr val="tx1">
                                    <a:lumMod val="75000"/>
                                    <a:lumOff val="25000"/>
                                  </a:schemeClr>
                                </a:solidFill>
                                <a:latin typeface="Cambria Math"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t="-1088"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pic>
        <p:nvPicPr>
          <p:cNvPr id="5" name="Picture 4"/>
          <p:cNvPicPr>
            <a:picLocks noChangeAspect="1"/>
          </p:cNvPicPr>
          <p:nvPr/>
        </p:nvPicPr>
        <p:blipFill>
          <a:blip r:embed="rId3"/>
          <a:stretch>
            <a:fillRect/>
          </a:stretch>
        </p:blipFill>
        <p:spPr>
          <a:xfrm>
            <a:off x="3266440" y="1950958"/>
            <a:ext cx="5659120" cy="406400"/>
          </a:xfrm>
          <a:prstGeom prst="rect">
            <a:avLst/>
          </a:prstGeom>
        </p:spPr>
      </p:pic>
      <p:pic>
        <p:nvPicPr>
          <p:cNvPr id="6" name="Picture 5"/>
          <p:cNvPicPr>
            <a:picLocks noChangeAspect="1"/>
          </p:cNvPicPr>
          <p:nvPr/>
        </p:nvPicPr>
        <p:blipFill>
          <a:blip r:embed="rId4"/>
          <a:stretch>
            <a:fillRect/>
          </a:stretch>
        </p:blipFill>
        <p:spPr>
          <a:xfrm>
            <a:off x="3841750" y="3536957"/>
            <a:ext cx="3606800" cy="477520"/>
          </a:xfrm>
          <a:prstGeom prst="rect">
            <a:avLst/>
          </a:prstGeom>
        </p:spPr>
      </p:pic>
    </p:spTree>
    <p:extLst>
      <p:ext uri="{BB962C8B-B14F-4D97-AF65-F5344CB8AC3E}">
        <p14:creationId xmlns:p14="http://schemas.microsoft.com/office/powerpoint/2010/main" val="993648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xmlns=""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282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a:t>
            </a:r>
          </a:p>
        </p:txBody>
      </p:sp>
      <p:pic>
        <p:nvPicPr>
          <p:cNvPr id="7" name="Picture 6">
            <a:extLst>
              <a:ext uri="{FF2B5EF4-FFF2-40B4-BE49-F238E27FC236}">
                <a16:creationId xmlns:a16="http://schemas.microsoft.com/office/drawing/2014/main" xmlns=""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55736"/>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First calculate the residuals </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184" y="1463039"/>
            <a:ext cx="6858002" cy="4572001"/>
          </a:xfrm>
          <a:prstGeom prst="rect">
            <a:avLst/>
          </a:prstGeom>
        </p:spPr>
      </p:pic>
    </p:spTree>
    <p:extLst>
      <p:ext uri="{BB962C8B-B14F-4D97-AF65-F5344CB8AC3E}">
        <p14:creationId xmlns:p14="http://schemas.microsoft.com/office/powerpoint/2010/main" val="1673977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97CAC28-8F17-A041-9AFD-E4F44A652076}"/>
              </a:ext>
            </a:extLst>
          </p:cNvPr>
          <p:cNvPicPr>
            <a:picLocks noChangeAspect="1"/>
          </p:cNvPicPr>
          <p:nvPr/>
        </p:nvPicPr>
        <p:blipFill>
          <a:blip r:embed="rId3"/>
          <a:stretch>
            <a:fillRect/>
          </a:stretch>
        </p:blipFill>
        <p:spPr>
          <a:xfrm>
            <a:off x="3253719" y="2856016"/>
            <a:ext cx="5486400" cy="3657600"/>
          </a:xfrm>
          <a:prstGeom prst="rect">
            <a:avLst/>
          </a:prstGeom>
        </p:spPr>
      </p:pic>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And calculate the loss function for every possible </a:t>
                </a:r>
                <a14:m>
                  <m:oMath xmlns:m="http://schemas.openxmlformats.org/officeDocument/2006/math">
                    <m:sSub>
                      <m:sSubPr>
                        <m:ctrlPr>
                          <a:rPr lang="en-US" sz="2400" i="1" dirty="0" smtClean="0">
                            <a:latin typeface="Cambria Math"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Find the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spTree>
    <p:extLst>
      <p:ext uri="{BB962C8B-B14F-4D97-AF65-F5344CB8AC3E}">
        <p14:creationId xmlns:p14="http://schemas.microsoft.com/office/powerpoint/2010/main" val="76762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a:xfrm>
            <a:off x="833415" y="983807"/>
            <a:ext cx="10327008" cy="2111143"/>
          </a:xfrm>
        </p:spPr>
        <p:txBody>
          <a:bodyPr/>
          <a:lstStyle/>
          <a:p>
            <a:r>
              <a:rPr lang="en-US" sz="2400" b="1" dirty="0" smtClean="0"/>
              <a:t>Juan </a:t>
            </a:r>
            <a:r>
              <a:rPr lang="en-US" sz="2400" b="1" dirty="0"/>
              <a:t>F. </a:t>
            </a:r>
            <a:r>
              <a:rPr lang="en-US" sz="2400" b="1" dirty="0" smtClean="0"/>
              <a:t>Perez, </a:t>
            </a:r>
            <a:r>
              <a:rPr lang="en-US" sz="2400" dirty="0" smtClean="0"/>
              <a:t>Assistant Professor in AM and CS </a:t>
            </a:r>
            <a:r>
              <a:rPr lang="en-US" sz="2400" dirty="0"/>
              <a:t>at Universidad del </a:t>
            </a:r>
            <a:r>
              <a:rPr lang="en-US" sz="2400" dirty="0" smtClean="0"/>
              <a:t>Rosario. </a:t>
            </a:r>
            <a:r>
              <a:rPr lang="en-US" sz="2400" dirty="0"/>
              <a:t>He obtained a PhD in Computer Science from the University of Antwerp, </a:t>
            </a:r>
            <a:r>
              <a:rPr lang="en-US" sz="2400" dirty="0" smtClean="0"/>
              <a:t>Belgium. </a:t>
            </a:r>
            <a:r>
              <a:rPr lang="en-US" sz="2400" dirty="0"/>
              <a:t>He was a Research Associate in performance analysis at Imperial </a:t>
            </a:r>
            <a:r>
              <a:rPr lang="en-US" sz="2400" dirty="0" smtClean="0"/>
              <a:t>College and the </a:t>
            </a:r>
            <a:r>
              <a:rPr lang="en-US" sz="2400" dirty="0"/>
              <a:t>University of Melbourne, </a:t>
            </a:r>
            <a:r>
              <a:rPr lang="en-US" sz="2400" dirty="0" smtClean="0"/>
              <a:t>Australia. His </a:t>
            </a:r>
            <a:r>
              <a:rPr lang="en-US" sz="2400" dirty="0"/>
              <a:t>interests center around the performance analysis of computer systems, especially on software applications, cloud and cluster computing, and optical networking. </a:t>
            </a:r>
          </a:p>
          <a:p>
            <a:endParaRPr lang="en-US" sz="2400" dirty="0"/>
          </a:p>
          <a:p>
            <a:r>
              <a:rPr lang="en-US" sz="2400" dirty="0"/>
              <a:t> </a:t>
            </a:r>
          </a:p>
          <a:p>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6</a:t>
            </a:fld>
            <a:endParaRPr lang="en-US"/>
          </a:p>
        </p:txBody>
      </p:sp>
      <p:pic>
        <p:nvPicPr>
          <p:cNvPr id="6" name="Picture 5"/>
          <p:cNvPicPr>
            <a:picLocks noChangeAspect="1"/>
          </p:cNvPicPr>
          <p:nvPr/>
        </p:nvPicPr>
        <p:blipFill>
          <a:blip r:embed="rId2"/>
          <a:stretch>
            <a:fillRect/>
          </a:stretch>
        </p:blipFill>
        <p:spPr>
          <a:xfrm>
            <a:off x="4617641" y="3619500"/>
            <a:ext cx="2758555" cy="2683999"/>
          </a:xfrm>
          <a:prstGeom prst="rect">
            <a:avLst/>
          </a:prstGeom>
        </p:spPr>
      </p:pic>
    </p:spTree>
    <p:extLst>
      <p:ext uri="{BB962C8B-B14F-4D97-AF65-F5344CB8AC3E}">
        <p14:creationId xmlns:p14="http://schemas.microsoft.com/office/powerpoint/2010/main" val="4656110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72951" y="357487"/>
                <a:ext cx="10346984" cy="5281313"/>
              </a:xfrm>
            </p:spPr>
            <p:txBody>
              <a:bodyPr/>
              <a:lstStyle/>
              <a:p>
                <a:r>
                  <a:rPr lang="en-US" b="1" dirty="0"/>
                  <a:t>Alternatively: </a:t>
                </a:r>
              </a:p>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set to zero, and find the minimum. This procedure will give us explicit formulae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smtClean="0">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b="0" dirty="0">
                  <a:ea typeface="Cambria Math" charset="0"/>
                  <a:cs typeface="Cambria Math" charset="0"/>
                </a:endParaRPr>
              </a:p>
              <a:p>
                <a:endParaRPr lang="en-US" sz="2400" dirty="0"/>
              </a:p>
              <a:p>
                <a:endParaRPr lang="en-US" sz="2400" dirty="0"/>
              </a:p>
              <a:p>
                <a:endParaRPr lang="en-US" sz="2400" dirty="0"/>
              </a:p>
              <a:p>
                <a:endParaRPr lang="en-US" sz="2400" dirty="0"/>
              </a:p>
              <a:p>
                <a:endParaRPr lang="en-US" sz="2400" dirty="0"/>
              </a:p>
              <a:p>
                <a:r>
                  <a:rPr lang="en-US" sz="2400" dirty="0"/>
                  <a:t>where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charset="0"/>
                          </a:rPr>
                        </m:ctrlPr>
                      </m:accPr>
                      <m:e>
                        <m:r>
                          <a:rPr lang="en-US" sz="2400" b="0" i="1" smtClean="0">
                            <a:latin typeface="Cambria Math" charset="0"/>
                          </a:rPr>
                          <m:t>𝑥</m:t>
                        </m:r>
                      </m:e>
                    </m:acc>
                    <m:r>
                      <a:rPr lang="en-US" sz="2400" i="1">
                        <a:latin typeface="Cambria Math" charset="0"/>
                      </a:rPr>
                      <m:t> </m:t>
                    </m:r>
                  </m:oMath>
                </a14:m>
                <a:r>
                  <a:rPr lang="en-US" sz="2400" dirty="0"/>
                  <a:t>are sample means. </a:t>
                </a:r>
              </a:p>
              <a:p>
                <a:r>
                  <a:rPr lang="en-US" sz="2400" dirty="0"/>
                  <a:t>The line: </a:t>
                </a:r>
              </a:p>
              <a:p>
                <a:endParaRPr lang="en-US" sz="2400" dirty="0"/>
              </a:p>
              <a:p>
                <a:r>
                  <a:rPr lang="en-US" sz="2400" dirty="0"/>
                  <a:t>is called the </a:t>
                </a:r>
                <a:r>
                  <a:rPr lang="en-US" sz="2400" b="1" dirty="0"/>
                  <a:t>regression line</a:t>
                </a:r>
                <a:r>
                  <a:rPr lang="en-US" sz="2400" dirty="0"/>
                  <a:t>.</a:t>
                </a:r>
                <a:endParaRPr lang="en-US" sz="2400"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72951" y="357487"/>
                <a:ext cx="10346984" cy="5281313"/>
              </a:xfrm>
              <a:blipFill rotWithShape="0">
                <a:blip r:embed="rId3"/>
                <a:stretch>
                  <a:fillRect l="-1178" t="-1270" r="-294" b="-300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69</a:t>
            </a:fld>
            <a:endParaRPr lang="en-US"/>
          </a:p>
        </p:txBody>
      </p:sp>
      <p:pic>
        <p:nvPicPr>
          <p:cNvPr id="4" name="Picture 3"/>
          <p:cNvPicPr>
            <a:picLocks noChangeAspect="1"/>
          </p:cNvPicPr>
          <p:nvPr/>
        </p:nvPicPr>
        <p:blipFill>
          <a:blip r:embed="rId4"/>
          <a:stretch>
            <a:fillRect/>
          </a:stretch>
        </p:blipFill>
        <p:spPr>
          <a:xfrm>
            <a:off x="4816019" y="3152523"/>
            <a:ext cx="2333848" cy="485256"/>
          </a:xfrm>
          <a:prstGeom prst="rect">
            <a:avLst/>
          </a:prstGeom>
        </p:spPr>
      </p:pic>
      <p:pic>
        <p:nvPicPr>
          <p:cNvPr id="5" name="Picture 4"/>
          <p:cNvPicPr>
            <a:picLocks noChangeAspect="1"/>
          </p:cNvPicPr>
          <p:nvPr/>
        </p:nvPicPr>
        <p:blipFill>
          <a:blip r:embed="rId5"/>
          <a:stretch>
            <a:fillRect/>
          </a:stretch>
        </p:blipFill>
        <p:spPr>
          <a:xfrm>
            <a:off x="3793291" y="1889502"/>
            <a:ext cx="4605418" cy="1058164"/>
          </a:xfrm>
          <a:prstGeom prst="rect">
            <a:avLst/>
          </a:prstGeom>
        </p:spPr>
      </p:pic>
      <p:pic>
        <p:nvPicPr>
          <p:cNvPr id="6" name="Picture 5"/>
          <p:cNvPicPr>
            <a:picLocks noChangeAspect="1"/>
          </p:cNvPicPr>
          <p:nvPr/>
        </p:nvPicPr>
        <p:blipFill>
          <a:blip r:embed="rId6"/>
          <a:stretch>
            <a:fillRect/>
          </a:stretch>
        </p:blipFill>
        <p:spPr>
          <a:xfrm>
            <a:off x="4976413" y="5009625"/>
            <a:ext cx="2460848" cy="487736"/>
          </a:xfrm>
          <a:prstGeom prst="rect">
            <a:avLst/>
          </a:prstGeom>
        </p:spPr>
      </p:pic>
    </p:spTree>
    <p:extLst>
      <p:ext uri="{BB962C8B-B14F-4D97-AF65-F5344CB8AC3E}">
        <p14:creationId xmlns:p14="http://schemas.microsoft.com/office/powerpoint/2010/main" val="1772408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
        <p:nvSpPr>
          <p:cNvPr id="5" name="Rectangle 4"/>
          <p:cNvSpPr/>
          <p:nvPr/>
        </p:nvSpPr>
        <p:spPr>
          <a:xfrm>
            <a:off x="776942" y="2414416"/>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0.00416 L -0.00274 0.19074 " pathEditMode="relative" rAng="0" ptsTypes="AA">
                                      <p:cBhvr>
                                        <p:cTn id="6" dur="2000" fill="hold"/>
                                        <p:tgtEl>
                                          <p:spTgt spid="5"/>
                                        </p:tgtEl>
                                        <p:attrNameLst>
                                          <p:attrName>ppt_x</p:attrName>
                                          <p:attrName>ppt_y</p:attrName>
                                        </p:attrNameLst>
                                      </p:cBhvr>
                                      <p:rCtr x="-143" y="9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chemeClr val="tx1">
                    <a:lumMod val="75000"/>
                    <a:lumOff val="25000"/>
                  </a:schemeClr>
                </a:solidFill>
              </a:rPr>
              <a:t>Evaluating Significance of Predictors </a:t>
            </a:r>
            <a:br>
              <a:rPr lang="en-US" sz="4000" dirty="0">
                <a:solidFill>
                  <a:schemeClr val="tx1">
                    <a:lumMod val="75000"/>
                    <a:lumOff val="25000"/>
                  </a:schemeClr>
                </a:solidFill>
              </a:rPr>
            </a:br>
            <a:endParaRPr lang="en-US" sz="4000" dirty="0">
              <a:solidFill>
                <a:schemeClr val="tx1">
                  <a:lumMod val="75000"/>
                  <a:lumOff val="25000"/>
                </a:schemeClr>
              </a:solidFill>
            </a:endParaRPr>
          </a:p>
        </p:txBody>
      </p:sp>
      <p:sp>
        <p:nvSpPr>
          <p:cNvPr id="3" name="Slide Number Placeholder 2"/>
          <p:cNvSpPr>
            <a:spLocks noGrp="1"/>
          </p:cNvSpPr>
          <p:nvPr>
            <p:ph type="sldNum" sz="quarter" idx="12"/>
          </p:nvPr>
        </p:nvSpPr>
        <p:spPr/>
        <p:txBody>
          <a:bodyPr/>
          <a:lstStyle/>
          <a:p>
            <a:fld id="{81B7CCDB-6D39-0547-B7B3-C80E39D6513A}" type="slidenum">
              <a:rPr lang="en-US" smtClean="0"/>
              <a:t>71</a:t>
            </a:fld>
            <a:endParaRPr lang="en-US"/>
          </a:p>
        </p:txBody>
      </p:sp>
    </p:spTree>
    <p:extLst>
      <p:ext uri="{BB962C8B-B14F-4D97-AF65-F5344CB8AC3E}">
        <p14:creationId xmlns:p14="http://schemas.microsoft.com/office/powerpoint/2010/main" val="1105001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Predictors</a:t>
            </a:r>
            <a:endParaRPr lang="en-US" dirty="0"/>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b="1" dirty="0" smtClean="0"/>
                  <a:t>Question: </a:t>
                </a:r>
                <a:r>
                  <a:rPr lang="en-US" sz="2400" dirty="0" smtClean="0"/>
                  <a:t>What do you think a predictor coefficient means?</a:t>
                </a:r>
              </a:p>
              <a:p>
                <a:pPr>
                  <a:spcAft>
                    <a:spcPts val="600"/>
                  </a:spcAft>
                </a:pPr>
                <a:endParaRPr lang="en-US" sz="2400" b="1" dirty="0">
                  <a:solidFill>
                    <a:srgbClr val="FF0000"/>
                  </a:solidFill>
                </a:endParaRPr>
              </a:p>
              <a:p>
                <a:pPr algn="ctr">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0</m:t>
                          </m:r>
                        </m:sub>
                      </m:sSub>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1</m:t>
                          </m:r>
                        </m:sub>
                      </m:sSub>
                      <m:r>
                        <a:rPr lang="en-US" sz="2400" b="0" i="1" smtClean="0">
                          <a:solidFill>
                            <a:schemeClr val="tx1">
                              <a:lumMod val="75000"/>
                              <a:lumOff val="25000"/>
                            </a:schemeClr>
                          </a:solidFill>
                          <a:latin typeface="Cambria Math" charset="0"/>
                        </a:rPr>
                        <m:t>𝑥</m:t>
                      </m:r>
                    </m:oMath>
                  </m:oMathPara>
                </a14:m>
                <a:endParaRPr lang="en-US" sz="2400" dirty="0" smtClean="0">
                  <a:solidFill>
                    <a:schemeClr val="tx1">
                      <a:lumMod val="75000"/>
                      <a:lumOff val="25000"/>
                    </a:schemeClr>
                  </a:solidFill>
                </a:endParaRPr>
              </a:p>
              <a:p>
                <a:pPr algn="ctr">
                  <a:spcAft>
                    <a:spcPts val="600"/>
                  </a:spcAft>
                </a:pPr>
                <a:r>
                  <a:rPr lang="en-US" sz="2400" dirty="0" smtClean="0">
                    <a:solidFill>
                      <a:schemeClr val="tx1">
                        <a:lumMod val="75000"/>
                        <a:lumOff val="25000"/>
                      </a:schemeClr>
                    </a:solidFill>
                  </a:rPr>
                  <a:t/>
                </a:r>
                <a:br>
                  <a:rPr lang="en-US" sz="2400" dirty="0" smtClean="0">
                    <a:solidFill>
                      <a:schemeClr val="tx1">
                        <a:lumMod val="75000"/>
                        <a:lumOff val="25000"/>
                      </a:schemeClr>
                    </a:solidFill>
                  </a:rPr>
                </a:b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smtClean="0">
                  <a:solidFill>
                    <a:schemeClr val="tx1">
                      <a:lumMod val="75000"/>
                      <a:lumOff val="25000"/>
                    </a:schemeClr>
                  </a:solidFill>
                </a:endParaRPr>
              </a:p>
              <a:p>
                <a:pPr>
                  <a:spcAft>
                    <a:spcPts val="600"/>
                  </a:spcAft>
                </a:pPr>
                <a:r>
                  <a:rPr lang="en-US" sz="2400" dirty="0" smtClean="0">
                    <a:solidFill>
                      <a:schemeClr val="tx1">
                        <a:lumMod val="75000"/>
                        <a:lumOff val="25000"/>
                      </a:schemeClr>
                    </a:solidFill>
                  </a:rPr>
                  <a:t>What does 7.5 mean and does 0.04 mean?</a:t>
                </a:r>
              </a:p>
              <a:p>
                <a:pPr>
                  <a:spcAft>
                    <a:spcPts val="600"/>
                  </a:spcAft>
                </a:pPr>
                <a:r>
                  <a:rPr lang="en-US" sz="2400" dirty="0" smtClean="0">
                    <a:solidFill>
                      <a:schemeClr val="tx1">
                        <a:lumMod val="75000"/>
                        <a:lumOff val="25000"/>
                      </a:schemeClr>
                    </a:solidFill>
                  </a:rPr>
                  <a:t>If we increase the TV by $1000, what would you expect the increase in sales to be? $40!!! Is it worth it?</a:t>
                </a:r>
              </a:p>
              <a:p>
                <a:pPr>
                  <a:spcAft>
                    <a:spcPts val="600"/>
                  </a:spcAft>
                </a:pPr>
                <a:r>
                  <a:rPr lang="en-US" sz="2400" dirty="0" smtClean="0">
                    <a:solidFill>
                      <a:schemeClr val="tx1">
                        <a:lumMod val="75000"/>
                        <a:lumOff val="25000"/>
                      </a:schemeClr>
                    </a:solidFill>
                  </a:rPr>
                  <a:t>What if </a:t>
                </a:r>
              </a:p>
              <a:p>
                <a:pPr>
                  <a:spcAft>
                    <a:spcPts val="600"/>
                  </a:spcAft>
                </a:pPr>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m:oMathPara>
                </a14:m>
                <a:endParaRPr lang="en-US" sz="3200" b="1" dirty="0">
                  <a:solidFill>
                    <a:schemeClr val="tx1">
                      <a:lumMod val="75000"/>
                      <a:lumOff val="25000"/>
                    </a:schemeClr>
                  </a:solidFill>
                </a:endParaRPr>
              </a:p>
              <a:p>
                <a:pPr>
                  <a:spcAft>
                    <a:spcPts val="600"/>
                  </a:spcAft>
                </a:pPr>
                <a:endParaRPr lang="en-US" sz="2400" dirty="0" smtClean="0">
                  <a:solidFill>
                    <a:schemeClr val="tx1">
                      <a:lumMod val="75000"/>
                      <a:lumOff val="25000"/>
                    </a:schemeClr>
                  </a:solidFill>
                </a:endParaRPr>
              </a:p>
              <a:p>
                <a:pPr>
                  <a:spcAft>
                    <a:spcPts val="600"/>
                  </a:spcAft>
                </a:pPr>
                <a:r>
                  <a:rPr lang="en-US" sz="2400" dirty="0" smtClean="0">
                    <a:solidFill>
                      <a:schemeClr val="tx1">
                        <a:lumMod val="75000"/>
                        <a:lumOff val="25000"/>
                      </a:schemeClr>
                    </a:solidFill>
                  </a:rPr>
                  <a:t> </a:t>
                </a:r>
              </a:p>
              <a:p>
                <a:pPr>
                  <a:spcAft>
                    <a:spcPts val="600"/>
                  </a:spcAft>
                </a:pPr>
                <a:endParaRPr lang="en-US" sz="3200" b="1" dirty="0">
                  <a:solidFill>
                    <a:srgbClr val="FF0000"/>
                  </a:solidFill>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3"/>
                <a:stretch>
                  <a:fillRect l="-933" t="-9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Tree>
    <p:extLst>
      <p:ext uri="{BB962C8B-B14F-4D97-AF65-F5344CB8AC3E}">
        <p14:creationId xmlns:p14="http://schemas.microsoft.com/office/powerpoint/2010/main" val="79470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a:t>
                </a:r>
                <a:r>
                  <a:rPr lang="en-US" sz="2400" dirty="0" smtClean="0"/>
                  <a:t>exact (so 1.01 is worth it?). </a:t>
                </a:r>
                <a:endParaRPr lang="en-US" sz="2400" dirty="0"/>
              </a:p>
              <a:p>
                <a:endParaRPr lang="en-US" sz="2400" dirty="0"/>
              </a:p>
              <a:p>
                <a:endParaRPr lang="en-US" sz="3200" b="1" dirty="0">
                  <a:solidFill>
                    <a:srgbClr val="FF0000"/>
                  </a:solidFill>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1400637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a:latin typeface="Karla" charset="0"/>
                    <a:ea typeface="Karla" charset="0"/>
                    <a:cs typeface="Karla" charset="0"/>
                  </a:rPr>
                  <a:t>However, </a:t>
                </a:r>
                <a:r>
                  <a:rPr lang="en-US" sz="2400" dirty="0" smtClean="0">
                    <a:latin typeface="Karla" charset="0"/>
                    <a:ea typeface="Karla" charset="0"/>
                    <a:cs typeface="Karla" charset="0"/>
                  </a:rPr>
                  <a:t>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endParaRPr lang="en-US" sz="2400" dirty="0" smtClean="0">
                  <a:latin typeface="Karla" charset="0"/>
                  <a:ea typeface="Karla" charset="0"/>
                  <a:cs typeface="Karla" charset="0"/>
                </a:endParaRPr>
              </a:p>
              <a:p>
                <a:pPr marL="514350" indent="-514350">
                  <a:spcAft>
                    <a:spcPts val="1200"/>
                  </a:spcAft>
                  <a:buFont typeface="Arial" charset="0"/>
                  <a:buChar char="•"/>
                </a:pPr>
                <a:r>
                  <a:rPr lang="en-US" sz="2400" dirty="0">
                    <a:latin typeface="Karla" charset="0"/>
                    <a:ea typeface="Karla" charset="0"/>
                    <a:cs typeface="Karla" charset="0"/>
                  </a:rPr>
                  <a:t>l</a:t>
                </a:r>
                <a:r>
                  <a:rPr lang="en-US" sz="2400" dirty="0" smtClean="0">
                    <a:latin typeface="Karla" charset="0"/>
                    <a:ea typeface="Karla" charset="0"/>
                    <a:cs typeface="Karla" charset="0"/>
                  </a:rPr>
                  <a:t>imited sample size</a:t>
                </a:r>
                <a:endParaRPr lang="en-US" sz="2400" dirty="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a:t>
                </a:r>
                <a:r>
                  <a:rPr lang="en-US" sz="2400" b="1" dirty="0">
                    <a:latin typeface="Karla" charset="0"/>
                    <a:ea typeface="Karla" charset="0"/>
                    <a:cs typeface="Karla" charset="0"/>
                  </a:rPr>
                  <a:t>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521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59284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E36628E-BF49-FD46-93F6-669AC0E30E19}"/>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Tree>
    <p:extLst>
      <p:ext uri="{BB962C8B-B14F-4D97-AF65-F5344CB8AC3E}">
        <p14:creationId xmlns:p14="http://schemas.microsoft.com/office/powerpoint/2010/main" val="98864687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F19C413-1B9B-B342-B247-5C8F270CEEA1}"/>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3"/>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spTree>
    <p:extLst>
      <p:ext uri="{BB962C8B-B14F-4D97-AF65-F5344CB8AC3E}">
        <p14:creationId xmlns:p14="http://schemas.microsoft.com/office/powerpoint/2010/main" val="11321688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spTree>
    <p:extLst>
      <p:ext uri="{BB962C8B-B14F-4D97-AF65-F5344CB8AC3E}">
        <p14:creationId xmlns:p14="http://schemas.microsoft.com/office/powerpoint/2010/main" val="6673497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One set of observations, “one realization” we obtain one 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spTree>
    <p:extLst>
      <p:ext uri="{BB962C8B-B14F-4D97-AF65-F5344CB8AC3E}">
        <p14:creationId xmlns:p14="http://schemas.microsoft.com/office/powerpoint/2010/main" val="3467296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a:xfrm>
            <a:off x="833415" y="983807"/>
            <a:ext cx="10327008" cy="2111143"/>
          </a:xfrm>
        </p:spPr>
        <p:txBody>
          <a:bodyPr/>
          <a:lstStyle/>
          <a:p>
            <a:r>
              <a:rPr lang="en-US" sz="2400" b="1" dirty="0" smtClean="0"/>
              <a:t>Dora Suárez,</a:t>
            </a:r>
            <a:r>
              <a:rPr lang="en-US" sz="2400" dirty="0"/>
              <a:t> </a:t>
            </a:r>
            <a:r>
              <a:rPr lang="en-US" sz="2400" dirty="0" smtClean="0"/>
              <a:t>Universidad </a:t>
            </a:r>
            <a:r>
              <a:rPr lang="en-US" sz="2400" dirty="0"/>
              <a:t>del </a:t>
            </a:r>
            <a:r>
              <a:rPr lang="en-US" sz="2400" dirty="0" smtClean="0"/>
              <a:t>Rosario.</a:t>
            </a:r>
            <a:r>
              <a:rPr lang="en-US" sz="2400" dirty="0"/>
              <a:t> </a:t>
            </a:r>
            <a:r>
              <a:rPr lang="en-US" sz="2400" dirty="0" smtClean="0"/>
              <a:t>She </a:t>
            </a:r>
            <a:r>
              <a:rPr lang="en-US" sz="2400" dirty="0"/>
              <a:t>is a Teaching and Research Fellow at Universidad del Rosario, Colombia. She obtained a Bachelor degree in Statistics from Universidad Nacional, Colombia, and the Master's degree in Statistics from the Federal University of Pernambuco, </a:t>
            </a:r>
            <a:r>
              <a:rPr lang="en-US" sz="2400" dirty="0" smtClean="0"/>
              <a:t>Brazil. </a:t>
            </a:r>
            <a:r>
              <a:rPr lang="en-US" sz="2400" dirty="0"/>
              <a:t>Her current interests are in the areas of data analysis, programming, and graphical </a:t>
            </a:r>
            <a:r>
              <a:rPr lang="en-US" sz="2400" dirty="0" smtClean="0"/>
              <a:t>design.</a:t>
            </a:r>
            <a:r>
              <a:rPr lang="en-US" sz="2400" dirty="0"/>
              <a:t> </a:t>
            </a:r>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7</a:t>
            </a:fld>
            <a:endParaRPr lang="en-US"/>
          </a:p>
        </p:txBody>
      </p:sp>
      <p:pic>
        <p:nvPicPr>
          <p:cNvPr id="5" name="Picture 4"/>
          <p:cNvPicPr>
            <a:picLocks noChangeAspect="1"/>
          </p:cNvPicPr>
          <p:nvPr/>
        </p:nvPicPr>
        <p:blipFill>
          <a:blip r:embed="rId2"/>
          <a:stretch>
            <a:fillRect/>
          </a:stretch>
        </p:blipFill>
        <p:spPr>
          <a:xfrm>
            <a:off x="4669125" y="3453737"/>
            <a:ext cx="2853750" cy="2909926"/>
          </a:xfrm>
          <a:prstGeom prst="rect">
            <a:avLst/>
          </a:prstGeom>
        </p:spPr>
      </p:pic>
    </p:spTree>
    <p:extLst>
      <p:ext uri="{BB962C8B-B14F-4D97-AF65-F5344CB8AC3E}">
        <p14:creationId xmlns:p14="http://schemas.microsoft.com/office/powerpoint/2010/main" val="10899961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127E86E-8E0E-FE44-BBB9-10C15929202B}"/>
              </a:ext>
            </a:extLst>
          </p:cNvPr>
          <p:cNvPicPr>
            <a:picLocks noChangeAspect="1"/>
          </p:cNvPicPr>
          <p:nvPr/>
        </p:nvPicPr>
        <p:blipFill>
          <a:blip r:embed="rId3"/>
          <a:stretch>
            <a:fillRect/>
          </a:stretch>
        </p:blipFill>
        <p:spPr>
          <a:xfrm>
            <a:off x="3200400" y="2286000"/>
            <a:ext cx="5852160" cy="3901440"/>
          </a:xfrm>
          <a:prstGeom prst="rect">
            <a:avLst/>
          </a:prstGeom>
        </p:spPr>
      </p:pic>
      <p:pic>
        <p:nvPicPr>
          <p:cNvPr id="5" name="Picture 4">
            <a:extLst>
              <a:ext uri="{FF2B5EF4-FFF2-40B4-BE49-F238E27FC236}">
                <a16:creationId xmlns:a16="http://schemas.microsoft.com/office/drawing/2014/main" xmlns="" id="{01EA7908-5D93-4245-89CC-1D31216E21D8}"/>
              </a:ext>
            </a:extLst>
          </p:cNvPr>
          <p:cNvPicPr>
            <a:picLocks noChangeAspect="1"/>
          </p:cNvPicPr>
          <p:nvPr/>
        </p:nvPicPr>
        <p:blipFill>
          <a:blip r:embed="rId3"/>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10"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79</a:t>
            </a:fld>
            <a:endParaRPr lang="en-US"/>
          </a:p>
        </p:txBody>
      </p:sp>
      <p:pic>
        <p:nvPicPr>
          <p:cNvPr id="8" name="Picture 7"/>
          <p:cNvPicPr>
            <a:picLocks noChangeAspect="1"/>
          </p:cNvPicPr>
          <p:nvPr/>
        </p:nvPicPr>
        <p:blipFill>
          <a:blip r:embed="rId4"/>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xmlns="" id="{42223797-0293-E14C-82EF-CCAFA1D583AC}"/>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21079577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7"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p:pic>
        <p:nvPicPr>
          <p:cNvPr id="5" name="Picture 4">
            <a:extLst>
              <a:ext uri="{FF2B5EF4-FFF2-40B4-BE49-F238E27FC236}">
                <a16:creationId xmlns:a16="http://schemas.microsoft.com/office/drawing/2014/main" xmlns=""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p:pic>
        <p:nvPicPr>
          <p:cNvPr id="7" name="Picture 6">
            <a:extLst>
              <a:ext uri="{FF2B5EF4-FFF2-40B4-BE49-F238E27FC236}">
                <a16:creationId xmlns:a16="http://schemas.microsoft.com/office/drawing/2014/main" xmlns=""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p:pic>
        <p:nvPicPr>
          <p:cNvPr id="7" name="Picture 6">
            <a:extLst>
              <a:ext uri="{FF2B5EF4-FFF2-40B4-BE49-F238E27FC236}">
                <a16:creationId xmlns:a16="http://schemas.microsoft.com/office/drawing/2014/main" xmlns=""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5517" b="-1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83</a:t>
            </a:fld>
            <a:endParaRPr lang="en-US"/>
          </a:p>
        </p:txBody>
      </p:sp>
      <p:pic>
        <p:nvPicPr>
          <p:cNvPr id="7" name="Picture 6">
            <a:extLst>
              <a:ext uri="{FF2B5EF4-FFF2-40B4-BE49-F238E27FC236}">
                <a16:creationId xmlns:a16="http://schemas.microsoft.com/office/drawing/2014/main" xmlns=""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mc:Choice xmlns:a14="http://schemas.microsoft.com/office/drawing/2010/main" Requires="a14">
          <p:sp>
            <p:nvSpPr>
              <p:cNvPr id="5" name="Content Placeholder 2"/>
              <p:cNvSpPr>
                <a:spLocks noGrp="1"/>
              </p:cNvSpPr>
              <p:nvPr>
                <p:ph idx="1"/>
              </p:nvPr>
            </p:nvSpPr>
            <p:spPr>
              <a:xfrm>
                <a:off x="833415" y="1177759"/>
                <a:ext cx="10327008" cy="879642"/>
              </a:xfrm>
            </p:spPr>
            <p:txBody>
              <a:bodyPr/>
              <a:lstStyle/>
              <a:p>
                <a:r>
                  <a:rPr lang="en-US" sz="2400" dirty="0" smtClean="0"/>
                  <a:t>So our estimates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m:rPr>
                        <m:sty m:val="p"/>
                      </m:rPr>
                      <a:rPr lang="en-US" sz="2400" i="1" smtClean="0">
                        <a:latin typeface="Cambria Math" charset="0"/>
                        <a:ea typeface="Cambria Math" charset="0"/>
                        <a:cs typeface="Cambria Math" charset="0"/>
                      </a:rPr>
                      <m:t>a</m:t>
                    </m:r>
                  </m:oMath>
                </a14:m>
                <a:r>
                  <a:rPr lang="en-US" sz="2400" dirty="0" smtClean="0"/>
                  <a:t>re just for one of those realizations. </a:t>
                </a:r>
              </a:p>
              <a:p>
                <a:r>
                  <a:rPr lang="en-US" sz="2400" b="1" dirty="0" smtClean="0"/>
                  <a:t>Question: </a:t>
                </a:r>
                <a:r>
                  <a:rPr lang="en-US" sz="2400" dirty="0" smtClean="0"/>
                  <a:t>How do we deal with this problem?</a:t>
                </a:r>
                <a:r>
                  <a:rPr lang="en-US" sz="2400" dirty="0" smtClean="0"/>
                  <a:t> </a:t>
                </a:r>
              </a:p>
              <a:p>
                <a:endParaRPr lang="en-US" sz="2400" dirty="0"/>
              </a:p>
              <a:p>
                <a:r>
                  <a:rPr lang="en-US" sz="2400" dirty="0"/>
                  <a:t> </a:t>
                </a:r>
                <a:r>
                  <a:rPr lang="en-US" sz="2400" dirty="0">
                    <a:hlinkClick r:id="rId2" tooltip="Gabriel García Márquez"/>
                  </a:rPr>
                  <a:t>Gabriel García Márquez</a:t>
                </a:r>
                <a:r>
                  <a:rPr lang="en-US" sz="2400" dirty="0"/>
                  <a:t>, whose novel </a:t>
                </a:r>
                <a:r>
                  <a:rPr lang="en-US" sz="2400" i="1" dirty="0">
                    <a:hlinkClick r:id="rId3" tooltip="One Hundred Years of Solitude"/>
                  </a:rPr>
                  <a:t>One Hundred Years of Solitude</a:t>
                </a:r>
                <a:r>
                  <a:rPr lang="en-US" sz="2400" dirty="0"/>
                  <a:t> </a:t>
                </a:r>
                <a:r>
                  <a:rPr lang="mr-IN" sz="2400" dirty="0" smtClean="0"/>
                  <a:t>…</a:t>
                </a:r>
                <a:r>
                  <a:rPr lang="en-US" sz="2400" dirty="0" smtClean="0"/>
                  <a:t> magic realism.</a:t>
                </a:r>
              </a:p>
              <a:p>
                <a:endParaRPr lang="en-US" sz="2400" dirty="0" smtClean="0"/>
              </a:p>
              <a:p>
                <a:r>
                  <a:rPr lang="en-US" sz="2400" b="1" dirty="0" smtClean="0"/>
                  <a:t>Imagine</a:t>
                </a:r>
                <a:r>
                  <a:rPr lang="en-US" sz="2400" dirty="0" smtClean="0"/>
                  <a:t> we have parallel universes and we repeat this experiment on each of the other universes. </a:t>
                </a:r>
                <a:endParaRPr lang="en-US" sz="2400" dirty="0"/>
              </a:p>
            </p:txBody>
          </p:sp>
        </mc:Choice>
        <mc:Fallback>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4"/>
                <a:stretch>
                  <a:fillRect l="-945" t="-2759" b="-3006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a:p>
        </p:txBody>
      </p:sp>
      <p:pic>
        <p:nvPicPr>
          <p:cNvPr id="7" name="Picture 6">
            <a:extLst>
              <a:ext uri="{FF2B5EF4-FFF2-40B4-BE49-F238E27FC236}">
                <a16:creationId xmlns:a16="http://schemas.microsoft.com/office/drawing/2014/main" xmlns="" id="{F70E4D65-CCA9-3945-87FA-8565D45894F2}"/>
              </a:ext>
            </a:extLst>
          </p:cNvPr>
          <p:cNvPicPr>
            <a:picLocks noChangeAspect="1"/>
          </p:cNvPicPr>
          <p:nvPr/>
        </p:nvPicPr>
        <p:blipFill>
          <a:blip r:embed="rId5"/>
          <a:stretch>
            <a:fillRect/>
          </a:stretch>
        </p:blipFill>
        <p:spPr>
          <a:xfrm>
            <a:off x="6616726" y="4241174"/>
            <a:ext cx="3457576" cy="2305051"/>
          </a:xfrm>
          <a:prstGeom prst="rect">
            <a:avLst/>
          </a:prstGeom>
        </p:spPr>
      </p:pic>
    </p:spTree>
    <p:extLst>
      <p:ext uri="{BB962C8B-B14F-4D97-AF65-F5344CB8AC3E}">
        <p14:creationId xmlns:p14="http://schemas.microsoft.com/office/powerpoint/2010/main" val="137356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85</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 our magical realism, we can now sample multiple times. </a:t>
            </a:r>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20697356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86</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a:t>
            </a:r>
            <a:r>
              <a:rPr lang="en-US" sz="2400" dirty="0"/>
              <a:t>.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1071403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87</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a:t>
            </a:r>
            <a:r>
              <a:rPr lang="en-US" sz="2400" dirty="0" smtClean="0"/>
              <a:t>sample</a:t>
            </a:r>
            <a:r>
              <a:rPr lang="en-US" sz="2400"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9090574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88</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And another sample</a:t>
            </a:r>
            <a:r>
              <a:rPr lang="en-US" sz="2400" dirty="0"/>
              <a:t>. </a:t>
            </a:r>
          </a:p>
        </p:txBody>
      </p:sp>
    </p:spTree>
    <p:extLst>
      <p:ext uri="{BB962C8B-B14F-4D97-AF65-F5344CB8AC3E}">
        <p14:creationId xmlns:p14="http://schemas.microsoft.com/office/powerpoint/2010/main" val="2070856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a:xfrm>
            <a:off x="718740" y="983807"/>
            <a:ext cx="10327008" cy="2111143"/>
          </a:xfrm>
        </p:spPr>
        <p:txBody>
          <a:bodyPr/>
          <a:lstStyle/>
          <a:p>
            <a:r>
              <a:rPr lang="en-US" sz="2400" b="1" dirty="0"/>
              <a:t>Luis Felipe </a:t>
            </a:r>
            <a:r>
              <a:rPr lang="en-US" sz="2400" b="1" dirty="0" err="1" smtClean="0"/>
              <a:t>Giraldo</a:t>
            </a:r>
            <a:r>
              <a:rPr lang="en-US" sz="2400" b="1" dirty="0" smtClean="0"/>
              <a:t>,</a:t>
            </a:r>
            <a:r>
              <a:rPr lang="en-US" sz="2400" dirty="0" smtClean="0"/>
              <a:t> </a:t>
            </a:r>
            <a:r>
              <a:rPr lang="en-US" sz="2400" dirty="0"/>
              <a:t>Universidad de </a:t>
            </a:r>
            <a:r>
              <a:rPr lang="en-US" sz="2400" dirty="0" err="1"/>
              <a:t>los</a:t>
            </a:r>
            <a:r>
              <a:rPr lang="en-US" sz="2400" dirty="0"/>
              <a:t> </a:t>
            </a:r>
            <a:r>
              <a:rPr lang="en-US" sz="2400" dirty="0" smtClean="0"/>
              <a:t>Andes. Luis </a:t>
            </a:r>
            <a:r>
              <a:rPr lang="en-US" sz="2400" dirty="0"/>
              <a:t>received </a:t>
            </a:r>
            <a:r>
              <a:rPr lang="en-US" sz="2400" dirty="0" smtClean="0"/>
              <a:t>his PhD</a:t>
            </a:r>
            <a:r>
              <a:rPr lang="en-US" sz="2400" dirty="0"/>
              <a:t>. degree in Electrical and Computer Engineering at The Ohio State University, USA, in 2016. </a:t>
            </a:r>
            <a:r>
              <a:rPr lang="en-US" sz="2400" dirty="0" smtClean="0"/>
              <a:t>His </a:t>
            </a:r>
            <a:r>
              <a:rPr lang="en-US" sz="2400" dirty="0"/>
              <a:t>current research interests include design and analysis of interconnected dynamical systems, large-scale processing of signals, and humanitarian </a:t>
            </a:r>
            <a:r>
              <a:rPr lang="en-US" sz="2400" dirty="0" smtClean="0"/>
              <a:t>engineering.</a:t>
            </a:r>
            <a:endParaRPr lang="en-US" sz="2400" dirty="0"/>
          </a:p>
          <a:p>
            <a:endParaRPr lang="en-US" sz="2400" dirty="0"/>
          </a:p>
          <a:p>
            <a:endParaRPr lang="en-US" sz="2400" dirty="0"/>
          </a:p>
          <a:p>
            <a:endParaRPr lang="en-US" sz="2400" dirty="0"/>
          </a:p>
          <a:p>
            <a:r>
              <a:rPr lang="en-US" sz="2400" dirty="0" smtClean="0"/>
              <a:t>.</a:t>
            </a:r>
            <a:r>
              <a:rPr lang="en-US" sz="2400" dirty="0"/>
              <a:t> </a:t>
            </a:r>
          </a:p>
          <a:p>
            <a:endParaRPr lang="en-US" sz="2400" dirty="0"/>
          </a:p>
          <a:p>
            <a:r>
              <a:rPr lang="en-US" sz="2400" dirty="0"/>
              <a:t> </a:t>
            </a:r>
          </a:p>
          <a:p>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8</a:t>
            </a:fld>
            <a:endParaRPr lang="en-US"/>
          </a:p>
        </p:txBody>
      </p:sp>
      <p:pic>
        <p:nvPicPr>
          <p:cNvPr id="5" name="Picture 4"/>
          <p:cNvPicPr>
            <a:picLocks noChangeAspect="1"/>
          </p:cNvPicPr>
          <p:nvPr/>
        </p:nvPicPr>
        <p:blipFill>
          <a:blip r:embed="rId2"/>
          <a:stretch>
            <a:fillRect/>
          </a:stretch>
        </p:blipFill>
        <p:spPr>
          <a:xfrm>
            <a:off x="4358244" y="3179906"/>
            <a:ext cx="3048000" cy="3098800"/>
          </a:xfrm>
          <a:prstGeom prst="rect">
            <a:avLst/>
          </a:prstGeom>
        </p:spPr>
      </p:pic>
    </p:spTree>
    <p:extLst>
      <p:ext uri="{BB962C8B-B14F-4D97-AF65-F5344CB8AC3E}">
        <p14:creationId xmlns:p14="http://schemas.microsoft.com/office/powerpoint/2010/main" val="16328303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5299823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1965960"/>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90</a:t>
            </a:fld>
            <a:endParaRPr lang="en-US"/>
          </a:p>
        </p:txBody>
      </p:sp>
      <mc:AlternateContent xmlns:mc="http://schemas.openxmlformats.org/markup-compatibility/2006">
        <mc:Choice xmlns:a14="http://schemas.microsoft.com/office/drawing/2010/main" Requires="a14">
          <p:sp>
            <p:nvSpPr>
              <p:cNvPr id="8"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estimate the mean and standard deviation of </a:t>
                </a:r>
                <a:r>
                  <a:rPr lang="en-US" sz="2400" dirty="0" smtClean="0"/>
                  <a:t>all the estimates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smtClean="0"/>
                  <a:t>.</a:t>
                </a:r>
                <a:endParaRPr lang="en-US" sz="2400" dirty="0"/>
              </a:p>
            </p:txBody>
          </p:sp>
        </mc:Choice>
        <mc:Fallback>
          <p:sp>
            <p:nvSpPr>
              <p:cNvPr id="8"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5517" b="-117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673594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91</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calculate the confidence intervals, which are the ranges of values such that the true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3"/>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439566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217322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92</a:t>
            </a:fld>
            <a:endParaRPr lang="en-US"/>
          </a:p>
        </p:txBody>
      </p:sp>
      <p:sp>
        <p:nvSpPr>
          <p:cNvPr id="13" name="Content Placeholder 2"/>
          <p:cNvSpPr txBox="1">
            <a:spLocks/>
          </p:cNvSpPr>
          <p:nvPr/>
        </p:nvSpPr>
        <p:spPr>
          <a:xfrm>
            <a:off x="737602" y="482002"/>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a:t>
            </a:r>
            <a:r>
              <a:rPr lang="en-US" sz="2400" dirty="0" smtClean="0"/>
              <a:t>’</a:t>
            </a:r>
            <a:r>
              <a:rPr lang="en-US" sz="2400" dirty="0" smtClean="0"/>
              <a:t>how </a:t>
            </a:r>
            <a:r>
              <a:rPr lang="en-US" sz="2400" dirty="0"/>
              <a:t>significant are the predictors</a:t>
            </a:r>
            <a:r>
              <a:rPr lang="en-US" sz="2400" dirty="0" smtClean="0"/>
              <a:t>?’ </a:t>
            </a:r>
            <a:r>
              <a:rPr lang="en-US" sz="2400" dirty="0"/>
              <a:t>Here we show the same analysis for all three predictors. </a:t>
            </a:r>
          </a:p>
          <a:p>
            <a:r>
              <a:rPr lang="en-US" sz="2400" b="1" dirty="0"/>
              <a:t>Question</a:t>
            </a:r>
            <a:r>
              <a:rPr lang="en-US" sz="2400" dirty="0"/>
              <a:t>: Which ones are important? </a:t>
            </a:r>
          </a:p>
        </p:txBody>
      </p:sp>
    </p:spTree>
    <p:extLst>
      <p:ext uri="{BB962C8B-B14F-4D97-AF65-F5344CB8AC3E}">
        <p14:creationId xmlns:p14="http://schemas.microsoft.com/office/powerpoint/2010/main" val="18218123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93</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’how significant are the predictors?’ Here we show the same analysis for all three predictors. </a:t>
            </a:r>
          </a:p>
          <a:p>
            <a:r>
              <a:rPr lang="en-US" sz="2400" dirty="0" smtClean="0"/>
              <a:t>This </a:t>
            </a:r>
            <a:r>
              <a:rPr lang="en-US" sz="2400" dirty="0"/>
              <a:t>is called hypothesis testing which we will visit again later next lecture.</a:t>
            </a:r>
          </a:p>
        </p:txBody>
      </p:sp>
    </p:spTree>
    <p:extLst>
      <p:ext uri="{BB962C8B-B14F-4D97-AF65-F5344CB8AC3E}">
        <p14:creationId xmlns:p14="http://schemas.microsoft.com/office/powerpoint/2010/main" val="3785796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p:txBody>
              <a:bodyPr/>
              <a:lstStyle/>
              <a:p>
                <a:pPr>
                  <a:spcAft>
                    <a:spcPts val="600"/>
                  </a:spcAft>
                </a:pPr>
                <a:r>
                  <a:rPr lang="en-US" sz="2400" dirty="0" smtClean="0">
                    <a:latin typeface="Karla" charset="0"/>
                    <a:ea typeface="Karla" charset="0"/>
                    <a:cs typeface="Karla" charset="0"/>
                  </a:rPr>
                  <a:t>However, 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600"/>
                  </a:spcAft>
                  <a:buFont typeface="Arial" charset="0"/>
                  <a:buChar char="•"/>
                </a:pPr>
                <a:r>
                  <a:rPr lang="en-US" sz="2400" dirty="0">
                    <a:latin typeface="Karla" charset="0"/>
                    <a:ea typeface="Karla" charset="0"/>
                    <a:cs typeface="Karla" charset="0"/>
                  </a:rPr>
                  <a:t>Sample size</a:t>
                </a:r>
              </a:p>
              <a:p>
                <a:pPr>
                  <a:spcAft>
                    <a:spcPts val="600"/>
                  </a:spcAft>
                </a:pPr>
                <a:endParaRPr lang="en-US" sz="2400" b="1" dirty="0" smtClean="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now address sample size</a:t>
                </a:r>
                <a:endParaRPr lang="en-US" sz="2400" b="1" dirty="0">
                  <a:latin typeface="Karla" charset="0"/>
                  <a:ea typeface="Karla" charset="0"/>
                  <a:cs typeface="Karla" charset="0"/>
                </a:endParaRPr>
              </a:p>
              <a:p>
                <a:pPr>
                  <a:spcAft>
                    <a:spcPts val="600"/>
                  </a:spcAft>
                </a:pPr>
                <a:r>
                  <a:rPr lang="en-US" sz="2400" dirty="0"/>
                  <a:t>S</a:t>
                </a:r>
                <a:r>
                  <a:rPr lang="en-US" sz="2400" dirty="0" smtClean="0"/>
                  <a:t>ample </a:t>
                </a:r>
                <a:r>
                  <a:rPr lang="en-US" sz="2400" dirty="0" smtClean="0"/>
                  <a:t>estimates are approximation to population </a:t>
                </a:r>
                <a:r>
                  <a:rPr lang="en-US" sz="2400" dirty="0" smtClean="0"/>
                  <a:t>means. </a:t>
                </a:r>
                <a:endParaRPr lang="en-US" sz="2400" dirty="0" smtClean="0"/>
              </a:p>
              <a:p>
                <a:pPr>
                  <a:spcAft>
                    <a:spcPts val="600"/>
                  </a:spcAft>
                </a:pPr>
                <a:r>
                  <a:rPr lang="en-US" sz="2400" dirty="0" smtClean="0"/>
                  <a:t>Let’s think how this affects our estimate of predictors and how this affects are conclusions on the significance of the predictors.</a:t>
                </a: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161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94</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6935083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p:sp>
        <p:nvSpPr>
          <p:cNvPr id="3" name="Content Placeholder 2"/>
          <p:cNvSpPr>
            <a:spLocks noGrp="1"/>
          </p:cNvSpPr>
          <p:nvPr>
            <p:ph idx="1"/>
          </p:nvPr>
        </p:nvSpPr>
        <p:spPr/>
        <p:txBody>
          <a:bodyPr/>
          <a:lstStyle/>
          <a:p>
            <a:pPr>
              <a:spcAft>
                <a:spcPts val="500"/>
              </a:spcAft>
            </a:pPr>
            <a:r>
              <a:rPr lang="en-US" dirty="0" smtClean="0"/>
              <a:t>Let’s re-examine this more carefully. </a:t>
            </a:r>
          </a:p>
          <a:p>
            <a:pPr>
              <a:spcAft>
                <a:spcPts val="500"/>
              </a:spcAft>
            </a:pPr>
            <a:endParaRPr lang="en-US" dirty="0"/>
          </a:p>
          <a:p>
            <a:pPr>
              <a:spcAft>
                <a:spcPts val="500"/>
              </a:spcAft>
            </a:pPr>
            <a:r>
              <a:rPr lang="en-US" dirty="0" smtClean="0"/>
              <a:t> </a:t>
            </a:r>
          </a:p>
          <a:p>
            <a:pPr>
              <a:spcAft>
                <a:spcPts val="500"/>
              </a:spcAft>
            </a:pPr>
            <a:endParaRPr lang="en-US" dirty="0"/>
          </a:p>
          <a:p>
            <a:pPr>
              <a:spcAft>
                <a:spcPts val="500"/>
              </a:spcAft>
            </a:pPr>
            <a:endParaRPr lang="en-US" dirty="0"/>
          </a:p>
        </p:txBody>
      </p:sp>
    </p:spTree>
    <p:extLst>
      <p:ext uri="{BB962C8B-B14F-4D97-AF65-F5344CB8AC3E}">
        <p14:creationId xmlns:p14="http://schemas.microsoft.com/office/powerpoint/2010/main" val="68826746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Let’s re-examine this more carefully. </a:t>
                </a:r>
              </a:p>
              <a:p>
                <a:endParaRPr lang="en-US" dirty="0"/>
              </a:p>
              <a:p>
                <a:r>
                  <a:rPr lang="en-US" dirty="0" smtClean="0"/>
                  <a:t>In statistics, any estimate value is subject to sample size: </a:t>
                </a:r>
              </a:p>
              <a:p>
                <a:endParaRPr lang="en-US" dirty="0"/>
              </a:p>
              <a:p>
                <a:endParaRPr lang="en-US" dirty="0" smtClean="0"/>
              </a:p>
              <a:p>
                <a:r>
                  <a:rPr lang="en-US" dirty="0" smtClean="0"/>
                  <a:t>The estimated value, is called the </a:t>
                </a:r>
                <a:r>
                  <a:rPr lang="en-US" b="1" dirty="0" smtClean="0"/>
                  <a:t>sample mean</a:t>
                </a:r>
              </a:p>
              <a:p>
                <a:endParaRPr lang="en-US" b="1" dirty="0"/>
              </a:p>
              <a:p>
                <a:endParaRPr lang="en-US" b="1" dirty="0" smtClean="0"/>
              </a:p>
              <a:p>
                <a:r>
                  <a:rPr lang="en-US" dirty="0" smtClean="0">
                    <a:latin typeface="Karla" charset="0"/>
                    <a:ea typeface="Karla" charset="0"/>
                    <a:cs typeface="Karla" charset="0"/>
                  </a:rPr>
                  <a:t>Whereas  </a:t>
                </a:r>
                <a14:m>
                  <m:oMath xmlns:m="http://schemas.openxmlformats.org/officeDocument/2006/math">
                    <m:r>
                      <a:rPr lang="en-US" b="0" i="1" smtClean="0">
                        <a:latin typeface="Cambria Math" charset="0"/>
                        <a:ea typeface="Karla" charset="0"/>
                        <a:cs typeface="Karla" charset="0"/>
                      </a:rPr>
                      <m:t>𝐸</m:t>
                    </m:r>
                    <m:r>
                      <a:rPr lang="en-US" b="0" i="1" smtClean="0">
                        <a:latin typeface="Cambria Math" charset="0"/>
                        <a:ea typeface="Karla" charset="0"/>
                        <a:cs typeface="Karla" charset="0"/>
                      </a:rPr>
                      <m:t>[</m:t>
                    </m:r>
                    <m:r>
                      <a:rPr lang="en-US" b="0" i="1" smtClean="0">
                        <a:latin typeface="Cambria Math" charset="0"/>
                        <a:ea typeface="Karla" charset="0"/>
                        <a:cs typeface="Karla" charset="0"/>
                      </a:rPr>
                      <m:t>𝑥</m:t>
                    </m:r>
                    <m:r>
                      <a:rPr lang="en-US" b="0" i="1" smtClean="0">
                        <a:latin typeface="Cambria Math" charset="0"/>
                        <a:ea typeface="Karla" charset="0"/>
                        <a:cs typeface="Karla" charset="0"/>
                      </a:rPr>
                      <m:t>]</m:t>
                    </m:r>
                  </m:oMath>
                </a14:m>
                <a:r>
                  <a:rPr lang="en-US" dirty="0" smtClean="0">
                    <a:latin typeface="Karla" charset="0"/>
                    <a:ea typeface="Karla" charset="0"/>
                    <a:cs typeface="Karla" charset="0"/>
                  </a:rPr>
                  <a:t> is called the</a:t>
                </a:r>
                <a:r>
                  <a:rPr lang="en-US" b="1" dirty="0" smtClean="0"/>
                  <a:t> population mean</a:t>
                </a:r>
              </a:p>
              <a:p>
                <a:r>
                  <a:rPr lang="en-US" dirty="0"/>
                  <a:t> </a:t>
                </a:r>
                <a:endParaRPr lang="en-US" dirty="0" smtClean="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40" t="-2882" b="-126225"/>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465320" y="2702673"/>
            <a:ext cx="3261360" cy="1005840"/>
          </a:xfrm>
          <a:prstGeom prst="rect">
            <a:avLst/>
          </a:prstGeom>
        </p:spPr>
      </p:pic>
      <p:pic>
        <p:nvPicPr>
          <p:cNvPr id="5" name="Picture 4"/>
          <p:cNvPicPr>
            <a:picLocks noChangeAspect="1"/>
          </p:cNvPicPr>
          <p:nvPr/>
        </p:nvPicPr>
        <p:blipFill>
          <a:blip r:embed="rId5"/>
          <a:stretch>
            <a:fillRect/>
          </a:stretch>
        </p:blipFill>
        <p:spPr>
          <a:xfrm>
            <a:off x="4678680" y="4194810"/>
            <a:ext cx="2834640" cy="1005840"/>
          </a:xfrm>
          <a:prstGeom prst="rect">
            <a:avLst/>
          </a:prstGeom>
        </p:spPr>
      </p:pic>
    </p:spTree>
    <p:extLst>
      <p:ext uri="{BB962C8B-B14F-4D97-AF65-F5344CB8AC3E}">
        <p14:creationId xmlns:p14="http://schemas.microsoft.com/office/powerpoint/2010/main" val="8409920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sp>
        <p:nvSpPr>
          <p:cNvPr id="3" name="Content Placeholder 2"/>
          <p:cNvSpPr>
            <a:spLocks noGrp="1"/>
          </p:cNvSpPr>
          <p:nvPr>
            <p:ph idx="1"/>
          </p:nvPr>
        </p:nvSpPr>
        <p:spPr/>
        <p:txBody>
          <a:bodyPr/>
          <a:lstStyle/>
          <a:p>
            <a:r>
              <a:rPr lang="en-US" dirty="0" smtClean="0"/>
              <a:t>In reality we do not have parallel universes. How did I do the histograms before?</a:t>
            </a:r>
          </a:p>
          <a:p>
            <a:endParaRPr lang="en-US" dirty="0"/>
          </a:p>
          <a:p>
            <a:r>
              <a:rPr lang="en-US" dirty="0" smtClean="0"/>
              <a:t>I sub-sample from the true data and I pretended that this was my parallel universes. </a:t>
            </a:r>
          </a:p>
          <a:p>
            <a:endParaRPr lang="en-US" dirty="0" smtClean="0"/>
          </a:p>
          <a:p>
            <a:endParaRPr lang="en-US" dirty="0"/>
          </a:p>
          <a:p>
            <a:r>
              <a:rPr lang="en-US" dirty="0" smtClean="0"/>
              <a:t> </a:t>
            </a:r>
            <a:endParaRPr lang="en-US" dirty="0"/>
          </a:p>
        </p:txBody>
      </p:sp>
      <p:pic>
        <p:nvPicPr>
          <p:cNvPr id="6" name="Picture 5"/>
          <p:cNvPicPr>
            <a:picLocks noChangeAspect="1"/>
          </p:cNvPicPr>
          <p:nvPr/>
        </p:nvPicPr>
        <p:blipFill>
          <a:blip r:embed="rId3"/>
          <a:stretch>
            <a:fillRect/>
          </a:stretch>
        </p:blipFill>
        <p:spPr>
          <a:xfrm>
            <a:off x="5192613" y="3619500"/>
            <a:ext cx="1806774" cy="2708045"/>
          </a:xfrm>
          <a:prstGeom prst="rect">
            <a:avLst/>
          </a:prstGeom>
        </p:spPr>
      </p:pic>
    </p:spTree>
    <p:extLst>
      <p:ext uri="{BB962C8B-B14F-4D97-AF65-F5344CB8AC3E}">
        <p14:creationId xmlns:p14="http://schemas.microsoft.com/office/powerpoint/2010/main" val="71259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556591" y="216531"/>
          <a:ext cx="7200000" cy="6400800"/>
        </p:xfrm>
        <a:graphic>
          <a:graphicData uri="http://schemas.openxmlformats.org/drawingml/2006/table">
            <a:tbl>
              <a:tblPr firstRow="1" bandRow="1">
                <a:tableStyleId>{616DA210-FB5B-4158-B5E0-FEB733F419BA}</a:tableStyleId>
              </a:tblPr>
              <a:tblGrid>
                <a:gridCol w="3600000"/>
                <a:gridCol w="3600000"/>
              </a:tblGrid>
              <a:tr h="221027">
                <a:tc>
                  <a:txBody>
                    <a:bodyPr/>
                    <a:lstStyle/>
                    <a:p>
                      <a:r>
                        <a:rPr sz="1400"/>
                        <a:t>TV</a:t>
                      </a:r>
                    </a:p>
                  </a:txBody>
                  <a:tcPr/>
                </a:tc>
                <a:tc>
                  <a:txBody>
                    <a:bodyPr/>
                    <a:lstStyle/>
                    <a:p>
                      <a:r>
                        <a:rPr sz="1400"/>
                        <a:t>sales</a:t>
                      </a:r>
                    </a:p>
                  </a:txBody>
                  <a:tcPr/>
                </a:tc>
              </a:tr>
              <a:tr h="0">
                <a:tc>
                  <a:txBody>
                    <a:bodyPr/>
                    <a:lstStyle/>
                    <a:p>
                      <a:r>
                        <a:rPr sz="1400"/>
                        <a:t>230.1</a:t>
                      </a:r>
                    </a:p>
                  </a:txBody>
                  <a:tcPr/>
                </a:tc>
                <a:tc>
                  <a:txBody>
                    <a:bodyPr/>
                    <a:lstStyle/>
                    <a:p>
                      <a:r>
                        <a:rPr sz="1400"/>
                        <a:t>22.1</a:t>
                      </a:r>
                    </a:p>
                  </a:txBody>
                  <a:tcPr/>
                </a:tc>
              </a:tr>
              <a:tr h="0">
                <a:tc>
                  <a:txBody>
                    <a:bodyPr/>
                    <a:lstStyle/>
                    <a:p>
                      <a:r>
                        <a:rPr sz="1400"/>
                        <a:t>44.5</a:t>
                      </a:r>
                    </a:p>
                  </a:txBody>
                  <a:tcPr/>
                </a:tc>
                <a:tc>
                  <a:txBody>
                    <a:bodyPr/>
                    <a:lstStyle/>
                    <a:p>
                      <a:r>
                        <a:rPr sz="1400" dirty="0"/>
                        <a:t>10.4</a:t>
                      </a:r>
                    </a:p>
                  </a:txBody>
                  <a:tcPr/>
                </a:tc>
              </a:tr>
              <a:tr h="0">
                <a:tc>
                  <a:txBody>
                    <a:bodyPr/>
                    <a:lstStyle/>
                    <a:p>
                      <a:r>
                        <a:rPr sz="1400"/>
                        <a:t>17.2</a:t>
                      </a:r>
                    </a:p>
                  </a:txBody>
                  <a:tcPr/>
                </a:tc>
                <a:tc>
                  <a:txBody>
                    <a:bodyPr/>
                    <a:lstStyle/>
                    <a:p>
                      <a:r>
                        <a:rPr sz="1400"/>
                        <a:t>9.3</a:t>
                      </a:r>
                    </a:p>
                  </a:txBody>
                  <a:tcPr/>
                </a:tc>
              </a:tr>
              <a:tr h="0">
                <a:tc>
                  <a:txBody>
                    <a:bodyPr/>
                    <a:lstStyle/>
                    <a:p>
                      <a:r>
                        <a:rPr sz="1400" dirty="0"/>
                        <a:t>151.5</a:t>
                      </a:r>
                    </a:p>
                  </a:txBody>
                  <a:tcPr/>
                </a:tc>
                <a:tc>
                  <a:txBody>
                    <a:bodyPr/>
                    <a:lstStyle/>
                    <a:p>
                      <a:r>
                        <a:rPr sz="1400"/>
                        <a:t>18.5</a:t>
                      </a:r>
                    </a:p>
                  </a:txBody>
                  <a:tcPr/>
                </a:tc>
              </a:tr>
              <a:tr h="0">
                <a:tc>
                  <a:txBody>
                    <a:bodyPr/>
                    <a:lstStyle/>
                    <a:p>
                      <a:r>
                        <a:rPr sz="1400"/>
                        <a:t>180.8</a:t>
                      </a:r>
                    </a:p>
                  </a:txBody>
                  <a:tcPr/>
                </a:tc>
                <a:tc>
                  <a:txBody>
                    <a:bodyPr/>
                    <a:lstStyle/>
                    <a:p>
                      <a:r>
                        <a:rPr sz="1400"/>
                        <a:t>12.9</a:t>
                      </a:r>
                    </a:p>
                  </a:txBody>
                  <a:tcPr/>
                </a:tc>
              </a:tr>
              <a:tr h="0">
                <a:tc>
                  <a:txBody>
                    <a:bodyPr/>
                    <a:lstStyle/>
                    <a:p>
                      <a:r>
                        <a:rPr sz="1400"/>
                        <a:t>8.7</a:t>
                      </a:r>
                    </a:p>
                  </a:txBody>
                  <a:tcPr/>
                </a:tc>
                <a:tc>
                  <a:txBody>
                    <a:bodyPr/>
                    <a:lstStyle/>
                    <a:p>
                      <a:r>
                        <a:rPr sz="1400"/>
                        <a:t>7.2</a:t>
                      </a:r>
                    </a:p>
                  </a:txBody>
                  <a:tcPr/>
                </a:tc>
              </a:tr>
              <a:tr h="0">
                <a:tc>
                  <a:txBody>
                    <a:bodyPr/>
                    <a:lstStyle/>
                    <a:p>
                      <a:r>
                        <a:rPr sz="1400"/>
                        <a:t>57.5</a:t>
                      </a:r>
                    </a:p>
                  </a:txBody>
                  <a:tcPr/>
                </a:tc>
                <a:tc>
                  <a:txBody>
                    <a:bodyPr/>
                    <a:lstStyle/>
                    <a:p>
                      <a:r>
                        <a:rPr sz="1400"/>
                        <a:t>11.8</a:t>
                      </a:r>
                    </a:p>
                  </a:txBody>
                  <a:tcPr/>
                </a:tc>
              </a:tr>
              <a:tr h="0">
                <a:tc>
                  <a:txBody>
                    <a:bodyPr/>
                    <a:lstStyle/>
                    <a:p>
                      <a:r>
                        <a:rPr sz="1400"/>
                        <a:t>120.2</a:t>
                      </a:r>
                    </a:p>
                  </a:txBody>
                  <a:tcPr/>
                </a:tc>
                <a:tc>
                  <a:txBody>
                    <a:bodyPr/>
                    <a:lstStyle/>
                    <a:p>
                      <a:r>
                        <a:rPr sz="1400"/>
                        <a:t>13.2</a:t>
                      </a:r>
                    </a:p>
                  </a:txBody>
                  <a:tcPr/>
                </a:tc>
              </a:tr>
              <a:tr h="0">
                <a:tc>
                  <a:txBody>
                    <a:bodyPr/>
                    <a:lstStyle/>
                    <a:p>
                      <a:r>
                        <a:rPr sz="1400"/>
                        <a:t>8.6</a:t>
                      </a:r>
                    </a:p>
                  </a:txBody>
                  <a:tcPr/>
                </a:tc>
                <a:tc>
                  <a:txBody>
                    <a:bodyPr/>
                    <a:lstStyle/>
                    <a:p>
                      <a:r>
                        <a:rPr sz="1400"/>
                        <a:t>4.8</a:t>
                      </a:r>
                    </a:p>
                  </a:txBody>
                  <a:tcPr/>
                </a:tc>
              </a:tr>
              <a:tr h="0">
                <a:tc>
                  <a:txBody>
                    <a:bodyPr/>
                    <a:lstStyle/>
                    <a:p>
                      <a:r>
                        <a:rPr sz="1400"/>
                        <a:t>199.8</a:t>
                      </a:r>
                    </a:p>
                  </a:txBody>
                  <a:tcPr/>
                </a:tc>
                <a:tc>
                  <a:txBody>
                    <a:bodyPr/>
                    <a:lstStyle/>
                    <a:p>
                      <a:r>
                        <a:rPr sz="1400"/>
                        <a:t>10.6</a:t>
                      </a:r>
                    </a:p>
                  </a:txBody>
                  <a:tcPr/>
                </a:tc>
              </a:tr>
              <a:tr h="0">
                <a:tc>
                  <a:txBody>
                    <a:bodyPr/>
                    <a:lstStyle/>
                    <a:p>
                      <a:r>
                        <a:rPr sz="1400"/>
                        <a:t>66.1</a:t>
                      </a:r>
                    </a:p>
                  </a:txBody>
                  <a:tcPr/>
                </a:tc>
                <a:tc>
                  <a:txBody>
                    <a:bodyPr/>
                    <a:lstStyle/>
                    <a:p>
                      <a:r>
                        <a:rPr sz="1400"/>
                        <a:t>8.6</a:t>
                      </a:r>
                    </a:p>
                  </a:txBody>
                  <a:tcPr/>
                </a:tc>
              </a:tr>
              <a:tr h="0">
                <a:tc>
                  <a:txBody>
                    <a:bodyPr/>
                    <a:lstStyle/>
                    <a:p>
                      <a:r>
                        <a:rPr sz="1400"/>
                        <a:t>214.7</a:t>
                      </a:r>
                    </a:p>
                  </a:txBody>
                  <a:tcPr/>
                </a:tc>
                <a:tc>
                  <a:txBody>
                    <a:bodyPr/>
                    <a:lstStyle/>
                    <a:p>
                      <a:r>
                        <a:rPr sz="1400" dirty="0"/>
                        <a:t>17.4</a:t>
                      </a:r>
                    </a:p>
                  </a:txBody>
                  <a:tcPr/>
                </a:tc>
              </a:tr>
              <a:tr h="0">
                <a:tc>
                  <a:txBody>
                    <a:bodyPr/>
                    <a:lstStyle/>
                    <a:p>
                      <a:r>
                        <a:rPr sz="1400"/>
                        <a:t>23.8</a:t>
                      </a:r>
                    </a:p>
                  </a:txBody>
                  <a:tcPr/>
                </a:tc>
                <a:tc>
                  <a:txBody>
                    <a:bodyPr/>
                    <a:lstStyle/>
                    <a:p>
                      <a:r>
                        <a:rPr sz="1400"/>
                        <a:t>9.2</a:t>
                      </a:r>
                    </a:p>
                  </a:txBody>
                  <a:tcPr/>
                </a:tc>
              </a:tr>
              <a:tr h="0">
                <a:tc>
                  <a:txBody>
                    <a:bodyPr/>
                    <a:lstStyle/>
                    <a:p>
                      <a:r>
                        <a:rPr sz="1400"/>
                        <a:t>97.5</a:t>
                      </a:r>
                    </a:p>
                  </a:txBody>
                  <a:tcPr/>
                </a:tc>
                <a:tc>
                  <a:txBody>
                    <a:bodyPr/>
                    <a:lstStyle/>
                    <a:p>
                      <a:r>
                        <a:rPr sz="1400"/>
                        <a:t>9.7</a:t>
                      </a:r>
                    </a:p>
                  </a:txBody>
                  <a:tcPr/>
                </a:tc>
              </a:tr>
              <a:tr h="0">
                <a:tc>
                  <a:txBody>
                    <a:bodyPr/>
                    <a:lstStyle/>
                    <a:p>
                      <a:r>
                        <a:rPr sz="1400"/>
                        <a:t>204.1</a:t>
                      </a:r>
                    </a:p>
                  </a:txBody>
                  <a:tcPr/>
                </a:tc>
                <a:tc>
                  <a:txBody>
                    <a:bodyPr/>
                    <a:lstStyle/>
                    <a:p>
                      <a:r>
                        <a:rPr sz="1400"/>
                        <a:t>19.0</a:t>
                      </a:r>
                    </a:p>
                  </a:txBody>
                  <a:tcPr/>
                </a:tc>
              </a:tr>
              <a:tr h="0">
                <a:tc>
                  <a:txBody>
                    <a:bodyPr/>
                    <a:lstStyle/>
                    <a:p>
                      <a:r>
                        <a:rPr sz="1400"/>
                        <a:t>195.4</a:t>
                      </a:r>
                    </a:p>
                  </a:txBody>
                  <a:tcPr/>
                </a:tc>
                <a:tc>
                  <a:txBody>
                    <a:bodyPr/>
                    <a:lstStyle/>
                    <a:p>
                      <a:r>
                        <a:rPr sz="1400"/>
                        <a:t>22.4</a:t>
                      </a:r>
                    </a:p>
                  </a:txBody>
                  <a:tcPr/>
                </a:tc>
              </a:tr>
              <a:tr h="0">
                <a:tc>
                  <a:txBody>
                    <a:bodyPr/>
                    <a:lstStyle/>
                    <a:p>
                      <a:r>
                        <a:rPr sz="1400"/>
                        <a:t>67.8</a:t>
                      </a:r>
                    </a:p>
                  </a:txBody>
                  <a:tcPr/>
                </a:tc>
                <a:tc>
                  <a:txBody>
                    <a:bodyPr/>
                    <a:lstStyle/>
                    <a:p>
                      <a:r>
                        <a:rPr sz="1400"/>
                        <a:t>12.5</a:t>
                      </a:r>
                    </a:p>
                  </a:txBody>
                  <a:tcPr/>
                </a:tc>
              </a:tr>
              <a:tr h="0">
                <a:tc>
                  <a:txBody>
                    <a:bodyPr/>
                    <a:lstStyle/>
                    <a:p>
                      <a:r>
                        <a:rPr sz="1400"/>
                        <a:t>281.4</a:t>
                      </a:r>
                    </a:p>
                  </a:txBody>
                  <a:tcPr/>
                </a:tc>
                <a:tc>
                  <a:txBody>
                    <a:bodyPr/>
                    <a:lstStyle/>
                    <a:p>
                      <a:r>
                        <a:rPr sz="1400"/>
                        <a:t>24.4</a:t>
                      </a:r>
                    </a:p>
                  </a:txBody>
                  <a:tcPr/>
                </a:tc>
              </a:tr>
              <a:tr h="0">
                <a:tc>
                  <a:txBody>
                    <a:bodyPr/>
                    <a:lstStyle/>
                    <a:p>
                      <a:r>
                        <a:rPr sz="1400"/>
                        <a:t>69.2</a:t>
                      </a:r>
                    </a:p>
                  </a:txBody>
                  <a:tcPr/>
                </a:tc>
                <a:tc>
                  <a:txBody>
                    <a:bodyPr/>
                    <a:lstStyle/>
                    <a:p>
                      <a:r>
                        <a:rPr sz="1400"/>
                        <a:t>11.3</a:t>
                      </a:r>
                    </a:p>
                  </a:txBody>
                  <a:tcPr/>
                </a:tc>
              </a:tr>
              <a:tr h="0">
                <a:tc>
                  <a:txBody>
                    <a:bodyPr/>
                    <a:lstStyle/>
                    <a:p>
                      <a:r>
                        <a:rPr sz="1400" dirty="0"/>
                        <a:t>147.3</a:t>
                      </a:r>
                    </a:p>
                  </a:txBody>
                  <a:tcPr/>
                </a:tc>
                <a:tc>
                  <a:txBody>
                    <a:bodyPr/>
                    <a:lstStyle/>
                    <a:p>
                      <a:r>
                        <a:rPr sz="1400" dirty="0"/>
                        <a:t>14.6</a:t>
                      </a:r>
                    </a:p>
                  </a:txBody>
                  <a:tcPr/>
                </a:tc>
              </a:tr>
            </a:tbl>
          </a:graphicData>
        </a:graphic>
      </p:graphicFrame>
      <p:grpSp>
        <p:nvGrpSpPr>
          <p:cNvPr id="14" name="Group 13"/>
          <p:cNvGrpSpPr/>
          <p:nvPr/>
        </p:nvGrpSpPr>
        <p:grpSpPr>
          <a:xfrm>
            <a:off x="556591" y="85902"/>
            <a:ext cx="11726850" cy="3200400"/>
            <a:chOff x="556591" y="85902"/>
            <a:chExt cx="11726850" cy="3200400"/>
          </a:xfrm>
        </p:grpSpPr>
        <p:sp>
          <p:nvSpPr>
            <p:cNvPr id="3" name="Rectangle 2"/>
            <p:cNvSpPr/>
            <p:nvPr/>
          </p:nvSpPr>
          <p:spPr>
            <a:xfrm>
              <a:off x="556591" y="1147802"/>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841" y="85902"/>
              <a:ext cx="4800600" cy="3200400"/>
            </a:xfrm>
            <a:prstGeom prst="rect">
              <a:avLst/>
            </a:prstGeom>
          </p:spPr>
        </p:pic>
      </p:grpSp>
      <p:grpSp>
        <p:nvGrpSpPr>
          <p:cNvPr id="13" name="Group 12"/>
          <p:cNvGrpSpPr/>
          <p:nvPr/>
        </p:nvGrpSpPr>
        <p:grpSpPr>
          <a:xfrm>
            <a:off x="556591" y="3534165"/>
            <a:ext cx="11726850" cy="3239826"/>
            <a:chOff x="556591" y="3534165"/>
            <a:chExt cx="11726850" cy="3239826"/>
          </a:xfrm>
        </p:grpSpPr>
        <p:sp>
          <p:nvSpPr>
            <p:cNvPr id="7" name="Rectangle 6"/>
            <p:cNvSpPr/>
            <p:nvPr/>
          </p:nvSpPr>
          <p:spPr>
            <a:xfrm>
              <a:off x="556591" y="3534165"/>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2841" y="3573591"/>
              <a:ext cx="4800600" cy="3200400"/>
            </a:xfrm>
            <a:prstGeom prst="rect">
              <a:avLst/>
            </a:prstGeom>
          </p:spPr>
        </p:pic>
      </p:grpSp>
      <p:grpSp>
        <p:nvGrpSpPr>
          <p:cNvPr id="12" name="Group 11"/>
          <p:cNvGrpSpPr/>
          <p:nvPr/>
        </p:nvGrpSpPr>
        <p:grpSpPr>
          <a:xfrm>
            <a:off x="556591" y="1374795"/>
            <a:ext cx="11726850" cy="3200400"/>
            <a:chOff x="556591" y="1374795"/>
            <a:chExt cx="11726850" cy="3200400"/>
          </a:xfrm>
        </p:grpSpPr>
        <p:sp>
          <p:nvSpPr>
            <p:cNvPr id="8" name="Rectangle 7"/>
            <p:cNvSpPr/>
            <p:nvPr/>
          </p:nvSpPr>
          <p:spPr>
            <a:xfrm>
              <a:off x="556591" y="2306418"/>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841" y="1374795"/>
              <a:ext cx="4800600" cy="3200400"/>
            </a:xfrm>
            <a:prstGeom prst="rect">
              <a:avLst/>
            </a:prstGeom>
          </p:spPr>
        </p:pic>
      </p:grpSp>
    </p:spTree>
    <p:extLst>
      <p:ext uri="{BB962C8B-B14F-4D97-AF65-F5344CB8AC3E}">
        <p14:creationId xmlns:p14="http://schemas.microsoft.com/office/powerpoint/2010/main" val="21406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ML_lecture_template" id="{446E1E98-4A97-4D48-99D7-592BBBE2AC7F}" vid="{4788C72A-3774-E64B-81A0-398F99A38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LML_lecture_template</Template>
  <TotalTime>15427</TotalTime>
  <Words>7093</Words>
  <Application>Microsoft Macintosh PowerPoint</Application>
  <PresentationFormat>Widescreen</PresentationFormat>
  <Paragraphs>1317</Paragraphs>
  <Slides>200</Slides>
  <Notes>63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200</vt:i4>
      </vt:variant>
    </vt:vector>
  </HeadingPairs>
  <TitlesOfParts>
    <vt:vector size="208" baseType="lpstr">
      <vt:lpstr>Calibri</vt:lpstr>
      <vt:lpstr>Cambria Math</vt:lpstr>
      <vt:lpstr>Karla</vt:lpstr>
      <vt:lpstr>Mangal</vt:lpstr>
      <vt:lpstr>STIXGeneral</vt:lpstr>
      <vt:lpstr>Symbol</vt:lpstr>
      <vt:lpstr>Arial</vt:lpstr>
      <vt:lpstr>GEC_template</vt:lpstr>
      <vt:lpstr>Lecture 1: Introduction to Regression</vt:lpstr>
      <vt:lpstr>Lecture Outline  </vt:lpstr>
      <vt:lpstr>Class Logistics</vt:lpstr>
      <vt:lpstr>What</vt:lpstr>
      <vt:lpstr>Who</vt:lpstr>
      <vt:lpstr>Who</vt:lpstr>
      <vt:lpstr>Who</vt:lpstr>
      <vt:lpstr>Who</vt:lpstr>
      <vt:lpstr>Who</vt:lpstr>
      <vt:lpstr>Who</vt:lpstr>
      <vt:lpstr>Who</vt:lpstr>
      <vt:lpstr>Who</vt:lpstr>
      <vt:lpstr>How - Schedule</vt:lpstr>
      <vt:lpstr>Data Science</vt:lpstr>
      <vt:lpstr>Why?</vt:lpstr>
      <vt:lpstr>Why?</vt:lpstr>
      <vt:lpstr>Why?</vt:lpstr>
      <vt:lpstr>Data Science Process</vt:lpstr>
      <vt:lpstr>Let’s start</vt:lpstr>
      <vt:lpstr>Predicting a Variable </vt:lpstr>
      <vt:lpstr>Data</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Inference</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Linear Regression</vt:lpstr>
      <vt:lpstr>Linear Models</vt:lpstr>
      <vt:lpstr>Linear Regression</vt:lpstr>
      <vt:lpstr>Linear Regression </vt:lpstr>
      <vt:lpstr>Linear Regression </vt:lpstr>
      <vt:lpstr>Linear Regression </vt:lpstr>
      <vt:lpstr>Linear Regression </vt:lpstr>
      <vt:lpstr>Inference for Linear Regression</vt:lpstr>
      <vt:lpstr>Inference for Linear Regression</vt:lpstr>
      <vt:lpstr>Linear Regression</vt:lpstr>
      <vt:lpstr>PowerPoint Presentation</vt:lpstr>
      <vt:lpstr>Things to Consider </vt:lpstr>
      <vt:lpstr>Evaluating Significance of Predictors  </vt:lpstr>
      <vt:lpstr>Interpretation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PowerPoint Presentation</vt:lpstr>
      <vt:lpstr>PowerPoint Presentation</vt:lpstr>
      <vt:lpstr>Evaluating Significance of Predictors</vt:lpstr>
      <vt:lpstr>Sample size</vt:lpstr>
      <vt:lpstr>Sample size</vt:lpstr>
      <vt:lpstr>Reality</vt:lpstr>
      <vt:lpstr>PowerPoint Presentation</vt:lpstr>
      <vt:lpstr>PowerPoint Presentation</vt:lpstr>
      <vt:lpstr>How do μ_β and σ_β depend on ε, f ̂, and number of samples?</vt:lpstr>
      <vt:lpstr>How do μ_β and σ_β depend on ε, f ̂, and number of samples?</vt:lpstr>
      <vt:lpstr>How do μ_β and σ_β depend on ε, f ̂, and number of samples?</vt:lpstr>
      <vt:lpstr>How do μ_β and σ_β depend on ε, f ̂, and number of samples?</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Standard Errors</vt:lpstr>
      <vt:lpstr>Standard Errors</vt:lpstr>
      <vt:lpstr>Standard Errors</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What’s next?</vt:lpstr>
      <vt:lpstr>Multiple Linear Regression</vt:lpstr>
      <vt:lpstr>Response vs. Predictor Variables</vt:lpstr>
      <vt:lpstr>Multilinear Models</vt:lpstr>
      <vt:lpstr>Multiple Linear Regression</vt:lpstr>
      <vt:lpstr>Multiple Linear Regression</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lpstr>Lecture Outline</vt:lpstr>
      <vt:lpstr>Overfitting</vt:lpstr>
      <vt:lpstr>Overfitting</vt:lpstr>
      <vt:lpstr>Overfitting</vt:lpstr>
      <vt:lpstr>Overfitting</vt:lpstr>
      <vt:lpstr>Overfitting</vt:lpstr>
      <vt:lpstr>Overfitting</vt:lpstr>
      <vt:lpstr>Model Selection</vt:lpstr>
      <vt:lpstr>Stepwise Variable Selection and Cross Validation </vt:lpstr>
      <vt:lpstr>Stepwise Variable Selection Computational Complexity </vt:lpstr>
      <vt:lpstr>Cross Validation (revisited)</vt:lpstr>
      <vt:lpstr>Cross Validation</vt:lpstr>
      <vt:lpstr>Cross Validation</vt:lpstr>
      <vt:lpstr>Cross Validation</vt:lpstr>
      <vt:lpstr>Cross Validation</vt:lpstr>
      <vt:lpstr>Cross Validation</vt:lpstr>
      <vt:lpstr>Predictor Selection: Cross Validation</vt:lpstr>
      <vt:lpstr>Predictor Selection: Cross Validation</vt:lpstr>
      <vt:lpstr>Degree Selection: Cross Validation</vt:lpstr>
      <vt:lpstr>kNN Revisited</vt:lpstr>
      <vt:lpstr>kNN Revisited</vt:lpstr>
      <vt:lpstr>Without CV</vt:lpstr>
      <vt:lpstr>Behind Ordinary Lease Squares, AIC, BIC </vt:lpstr>
      <vt:lpstr>AIC and BIC</vt:lpstr>
      <vt:lpstr>Likelihood Functions</vt:lpstr>
      <vt:lpstr>Likelihood Functions</vt:lpstr>
      <vt:lpstr>Maximum Likelihood Estimators</vt:lpstr>
      <vt:lpstr>Maximum Likelihood Estimators</vt:lpstr>
      <vt:lpstr>Maximum Likelihood Estimators</vt:lpstr>
      <vt:lpstr>Information Criteria Revisited </vt:lpstr>
      <vt:lpstr>Bias vs Variance</vt:lpstr>
      <vt:lpstr>PowerPoint Presentation</vt:lpstr>
      <vt:lpstr>PowerPoint Presentation</vt:lpstr>
      <vt:lpstr>Bias vs Variance</vt:lpstr>
      <vt:lpstr>Bias vs Variance</vt:lpstr>
      <vt:lpstr>Variance</vt:lpstr>
      <vt:lpstr>Variance</vt:lpstr>
      <vt:lpstr>Regularization: LASSO and Ridge</vt:lpstr>
      <vt:lpstr>Regularization: An Overview</vt:lpstr>
      <vt:lpstr>LASSO Regression</vt:lpstr>
      <vt:lpstr>LASSO Regression</vt:lpstr>
      <vt:lpstr>Ridge Regression</vt:lpstr>
      <vt:lpstr>Ridge Regression</vt:lpstr>
      <vt:lpstr>Choosing l</vt:lpstr>
      <vt:lpstr>Ridge - Computational complexity</vt:lpstr>
      <vt:lpstr>The Geometry of Regularization</vt:lpstr>
      <vt:lpstr>Variable Selection as Regularization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444</cp:revision>
  <cp:lastPrinted>2018-05-11T23:31:28Z</cp:lastPrinted>
  <dcterms:created xsi:type="dcterms:W3CDTF">2018-04-18T18:49:01Z</dcterms:created>
  <dcterms:modified xsi:type="dcterms:W3CDTF">2018-07-23T04:23:17Z</dcterms:modified>
</cp:coreProperties>
</file>